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77" r:id="rId4"/>
    <p:sldId id="278" r:id="rId5"/>
    <p:sldId id="276" r:id="rId6"/>
    <p:sldId id="271" r:id="rId7"/>
    <p:sldId id="259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Kliknij, aby edytować style wzorca tekstu</a:t>
            </a:r>
          </a:p>
          <a:p>
            <a:pPr lvl="1"/>
            <a:r>
              <a:rPr lang="en-GB" altLang="en-US" noProof="0"/>
              <a:t>Drugi poziom</a:t>
            </a:r>
          </a:p>
          <a:p>
            <a:pPr lvl="2"/>
            <a:r>
              <a:rPr lang="en-GB" altLang="en-US" noProof="0"/>
              <a:t>Trzeci poziom</a:t>
            </a:r>
          </a:p>
          <a:p>
            <a:pPr lvl="3"/>
            <a:r>
              <a:rPr lang="en-GB" altLang="en-US" noProof="0"/>
              <a:t>Czwarty poziom</a:t>
            </a:r>
          </a:p>
          <a:p>
            <a:pPr lvl="4"/>
            <a:r>
              <a:rPr lang="en-GB" altLang="en-US" noProof="0"/>
              <a:t>Piąty poziom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E6DC0FA-B7DD-4302-86AB-3ABB195BDD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4848F6-7640-4DE7-B3A3-F8A71F38BB64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B849F-7179-4F99-9ABF-BFDA6740444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B849F-7179-4F99-9ABF-BFDA6740444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056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B849F-7179-4F99-9ABF-BFDA67404442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79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B849F-7179-4F99-9ABF-BFDA67404442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473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B849F-7179-4F99-9ABF-BFDA6740444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506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BC9375-0BB4-4B2A-A463-9924334C6F92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73C08-D298-4C64-86B1-7D5FCD2902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48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1718B-DE74-4DD7-A1B7-897EBEF176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49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31E0B-F162-4CB8-86C7-A88A8C3F44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02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BCF5D-376A-4A3D-8E10-0B0F03D433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081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2498F-5F25-4C1F-896E-0509891A5B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4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F0150-3A32-4D16-84A6-82399C690D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16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0F2E4-205C-40F8-9E9C-9EC2AF5E40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358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5D3E2-7455-455E-B928-40BED73F1C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777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56C5B-5985-461F-B745-9A0B0D31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2220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17E55-1C90-4D05-9352-7F96E77EFE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5567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01077-D94A-46EF-9CB1-2A0867CB9F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6126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Kliknij, aby edytować style wzorca tekstu</a:t>
            </a:r>
          </a:p>
          <a:p>
            <a:pPr lvl="1"/>
            <a:r>
              <a:rPr lang="en-GB" altLang="en-US"/>
              <a:t>Drugi poziom</a:t>
            </a:r>
          </a:p>
          <a:p>
            <a:pPr lvl="2"/>
            <a:r>
              <a:rPr lang="en-GB" altLang="en-US"/>
              <a:t>Trzeci poziom</a:t>
            </a:r>
          </a:p>
          <a:p>
            <a:pPr lvl="3"/>
            <a:r>
              <a:rPr lang="en-GB" altLang="en-US"/>
              <a:t>Czwarty poziom</a:t>
            </a:r>
          </a:p>
          <a:p>
            <a:pPr lvl="4"/>
            <a:r>
              <a:rPr lang="en-GB" altLang="en-US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4705C58-B072-4A22-8A7B-48FFE612A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0"/>
            <a:ext cx="7772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000" dirty="0">
                <a:solidFill>
                  <a:schemeClr val="bg1"/>
                </a:solidFill>
                <a:latin typeface="Times New Roman" panose="02020603050405020304" pitchFamily="18" charset="0"/>
              </a:rPr>
              <a:t>Jacek Wallusch</a:t>
            </a:r>
            <a:br>
              <a:rPr lang="en-GB" altLang="en-US" sz="40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en-GB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_________________________________</a:t>
            </a:r>
            <a:br>
              <a:rPr lang="en-GB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br>
              <a:rPr lang="en-GB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</a:br>
            <a:r>
              <a:rPr lang="pl-PL" altLang="en-US" sz="36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PhD</a:t>
            </a:r>
            <a:r>
              <a:rPr lang="pl-PL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Programme</a:t>
            </a:r>
            <a:r>
              <a:rPr lang="pl-PL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at</a:t>
            </a:r>
            <a:r>
              <a:rPr lang="pl-PL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36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Gdansk</a:t>
            </a:r>
            <a:r>
              <a:rPr lang="pl-PL" altLang="en-US" sz="3600" dirty="0">
                <a:solidFill>
                  <a:schemeClr val="bg1"/>
                </a:solidFill>
                <a:latin typeface="Times New Roman" panose="02020603050405020304" pitchFamily="18" charset="0"/>
              </a:rPr>
              <a:t> Tech</a:t>
            </a:r>
            <a:endParaRPr lang="en-GB" altLang="en-US" sz="36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3657600"/>
            <a:ext cx="9144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pl-PL" altLang="en-US" sz="4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Statistics</a:t>
            </a:r>
            <a:r>
              <a:rPr lang="pl-PL" altLang="en-US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 and </a:t>
            </a:r>
            <a:r>
              <a:rPr lang="pl-PL" altLang="en-US" sz="4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Econometrics</a:t>
            </a:r>
            <a:r>
              <a:rPr lang="en-GB" altLang="en-US" sz="4800" dirty="0">
                <a:solidFill>
                  <a:schemeClr val="bg1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lnSpc>
                <a:spcPct val="75000"/>
              </a:lnSpc>
              <a:buFontTx/>
              <a:buNone/>
            </a:pPr>
            <a:r>
              <a:rPr lang="pl-PL" altLang="en-US" sz="4800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Introduction</a:t>
            </a:r>
            <a:endParaRPr lang="en-GB" altLang="en-US" sz="48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Introduction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Statistics &amp; </a:t>
            </a: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Econometrics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My Experience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dirty="0">
                <a:latin typeface="Times New Roman" panose="02020603050405020304" pitchFamily="18" charset="0"/>
              </a:rPr>
              <a:t>http://www.wallusch-datenbank.de/phdgd.html</a:t>
            </a:r>
            <a:endParaRPr lang="en-GB" altLang="en-US" baseline="30000" dirty="0"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87362" y="1841014"/>
            <a:ext cx="40054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Poznań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Tübingen,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Hohenheim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area of expertise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theory of money,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cliometrics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4649" y="1006474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 data scientist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Schneider Electric</a:t>
            </a:r>
          </a:p>
          <a:p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area of expertise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5389" y="3120090"/>
            <a:ext cx="44871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Sport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football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coach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defensive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co-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ordinator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(Team Europe,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Polish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Czech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leagues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Cups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GB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area of expertise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scouting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16966" y="4115073"/>
            <a:ext cx="35758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Freelance Consultant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r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Commission</a:t>
            </a:r>
          </a:p>
          <a:p>
            <a:pPr algn="r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Labour Office</a:t>
            </a:r>
          </a:p>
          <a:p>
            <a:pPr algn="r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Introduction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Statistics &amp; </a:t>
            </a: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Econometrics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en-US" sz="20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Outline</a:t>
            </a:r>
            <a:r>
              <a:rPr lang="pl-PL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 and Planning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dirty="0">
                <a:latin typeface="Times New Roman" panose="02020603050405020304" pitchFamily="18" charset="0"/>
              </a:rPr>
              <a:t>http://www.wallusch-datenbank.de/phdgd.html</a:t>
            </a:r>
            <a:endParaRPr lang="en-GB" altLang="en-US" baseline="30000" dirty="0">
              <a:latin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1000" y="1456015"/>
            <a:ext cx="41148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Friday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4.15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9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descriptive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4.15-6.30 (135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outlier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6.30-8.00 (90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single-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8.00-9.00 (60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3000" y="1456015"/>
            <a:ext cx="4114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Saturday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9.15 a.m. – 2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two-sample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9.15-10.15 (60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ANOVA</a:t>
            </a:r>
          </a:p>
          <a:p>
            <a:pPr algn="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10.15-11.00 (45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elasticities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goodness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-of-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diagnostics</a:t>
            </a:r>
          </a:p>
          <a:p>
            <a:pPr algn="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11.00-14.00 (180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28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Introduction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Statistics &amp; </a:t>
            </a: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Econometrics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en-US" sz="20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Outline</a:t>
            </a:r>
            <a:r>
              <a:rPr lang="pl-PL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 and Planning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dirty="0">
                <a:latin typeface="Times New Roman" panose="02020603050405020304" pitchFamily="18" charset="0"/>
              </a:rPr>
              <a:t>http://www.wallusch-datenbank.de/phdgd.html</a:t>
            </a:r>
            <a:endParaRPr lang="en-GB" altLang="en-US" baseline="30000" dirty="0"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1456015"/>
            <a:ext cx="8610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Sunday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9.15 a.m. – 2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panel data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regression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9.15-10.15 (60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time-series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stationarity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10.15-11.00 (45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time-series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Granger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causality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11.00-12.00 (60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time-series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Vector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Autoregression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impulse-response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variance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12.00-14.00 (120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29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Example: Statistics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en-US" sz="20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Boxplot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l-PL" altLang="en-US" i="1" dirty="0" err="1">
                <a:latin typeface="Times New Roman" panose="02020603050405020304" pitchFamily="18" charset="0"/>
              </a:rPr>
              <a:t>Boxplot</a:t>
            </a:r>
            <a:r>
              <a:rPr lang="pl-PL" altLang="en-US" i="1" dirty="0">
                <a:latin typeface="Times New Roman" panose="02020603050405020304" pitchFamily="18" charset="0"/>
              </a:rPr>
              <a:t> </a:t>
            </a:r>
            <a:r>
              <a:rPr lang="pl-PL" altLang="en-US" i="1" dirty="0" err="1">
                <a:latin typeface="Times New Roman" panose="02020603050405020304" pitchFamily="18" charset="0"/>
              </a:rPr>
              <a:t>aka</a:t>
            </a:r>
            <a:r>
              <a:rPr lang="pl-PL" altLang="en-US" i="1" dirty="0">
                <a:latin typeface="Times New Roman" panose="02020603050405020304" pitchFamily="18" charset="0"/>
              </a:rPr>
              <a:t> Box-and-</a:t>
            </a:r>
            <a:r>
              <a:rPr lang="pl-PL" altLang="en-US" i="1" dirty="0" err="1">
                <a:latin typeface="Times New Roman" panose="02020603050405020304" pitchFamily="18" charset="0"/>
              </a:rPr>
              <a:t>Whisker</a:t>
            </a:r>
            <a:endParaRPr lang="en-GB" altLang="en-US" baseline="30000" dirty="0">
              <a:latin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788" y="1304636"/>
            <a:ext cx="4329112" cy="3204572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4191000" y="3461327"/>
            <a:ext cx="1295400" cy="762000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38800" y="2971507"/>
            <a:ext cx="16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median (50%)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201378" y="3156173"/>
            <a:ext cx="1437422" cy="0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638800" y="4303821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quartile</a:t>
            </a:r>
            <a:r>
              <a:rPr lang="pl-PL" dirty="0"/>
              <a:t> (25%)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618018" y="182386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upper</a:t>
            </a:r>
            <a:r>
              <a:rPr lang="pl-PL" dirty="0"/>
              <a:t> </a:t>
            </a:r>
            <a:r>
              <a:rPr lang="pl-PL" dirty="0" err="1"/>
              <a:t>quartile</a:t>
            </a:r>
            <a:r>
              <a:rPr lang="pl-PL" dirty="0"/>
              <a:t> (75%)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201378" y="2276922"/>
            <a:ext cx="1285022" cy="570314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270827" y="4147480"/>
            <a:ext cx="1295400" cy="762000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99763" y="4943533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lower</a:t>
            </a:r>
            <a:r>
              <a:rPr lang="pl-PL" dirty="0"/>
              <a:t> </a:t>
            </a:r>
            <a:r>
              <a:rPr lang="pl-PL" dirty="0" err="1"/>
              <a:t>whisker</a:t>
            </a:r>
            <a:r>
              <a:rPr lang="pl-PL" dirty="0"/>
              <a:t> (</a:t>
            </a:r>
            <a:r>
              <a:rPr lang="pl-PL" dirty="0" err="1"/>
              <a:t>lowest</a:t>
            </a:r>
            <a:r>
              <a:rPr lang="pl-PL" dirty="0"/>
              <a:t> </a:t>
            </a:r>
            <a:r>
              <a:rPr lang="pl-PL" dirty="0" err="1"/>
              <a:t>value</a:t>
            </a:r>
            <a:r>
              <a:rPr lang="pl-PL" dirty="0"/>
              <a:t>)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3296511" y="1607187"/>
            <a:ext cx="1203252" cy="641517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99763" y="1161656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upper</a:t>
            </a:r>
            <a:r>
              <a:rPr lang="pl-PL" dirty="0"/>
              <a:t> </a:t>
            </a:r>
            <a:r>
              <a:rPr lang="pl-PL" dirty="0" err="1"/>
              <a:t>whisker</a:t>
            </a:r>
            <a:r>
              <a:rPr lang="pl-PL" dirty="0"/>
              <a:t> (</a:t>
            </a:r>
            <a:r>
              <a:rPr lang="pl-PL" dirty="0" err="1"/>
              <a:t>highest</a:t>
            </a:r>
            <a:r>
              <a:rPr lang="pl-PL" dirty="0"/>
              <a:t> </a:t>
            </a:r>
            <a:r>
              <a:rPr lang="pl-PL" dirty="0" err="1"/>
              <a:t>value</a:t>
            </a:r>
            <a:r>
              <a:rPr lang="pl-PL" dirty="0"/>
              <a:t>)</a:t>
            </a:r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2971800" y="1445551"/>
            <a:ext cx="533400" cy="378309"/>
          </a:xfrm>
          <a:prstGeom prst="ellipse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547278" y="106469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possible</a:t>
            </a:r>
            <a:r>
              <a:rPr lang="pl-PL" dirty="0"/>
              <a:t> </a:t>
            </a:r>
            <a:r>
              <a:rPr lang="pl-PL" dirty="0" err="1"/>
              <a:t>outlier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775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475" y="990600"/>
            <a:ext cx="5572125" cy="4210050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Distribution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Example: Statistics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Histogram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45788" y="965604"/>
            <a:ext cx="3051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err="1"/>
              <a:t>multi-modal</a:t>
            </a:r>
            <a:r>
              <a:rPr lang="pl-PL" dirty="0"/>
              <a:t> </a:t>
            </a:r>
            <a:r>
              <a:rPr lang="pl-PL" dirty="0" err="1"/>
              <a:t>distribution</a:t>
            </a:r>
            <a:r>
              <a:rPr lang="pl-PL" dirty="0"/>
              <a:t> </a:t>
            </a:r>
          </a:p>
          <a:p>
            <a:pPr algn="ctr"/>
            <a:r>
              <a:rPr lang="pl-PL" dirty="0"/>
              <a:t>(</a:t>
            </a:r>
            <a:r>
              <a:rPr lang="pl-PL" dirty="0" err="1"/>
              <a:t>bi-modal</a:t>
            </a:r>
            <a:r>
              <a:rPr lang="pl-PL" dirty="0"/>
              <a:t>) </a:t>
            </a:r>
          </a:p>
          <a:p>
            <a:pPr algn="ctr"/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-112661" y="2951099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frequency</a:t>
            </a:r>
            <a:r>
              <a:rPr lang="pl-PL" dirty="0"/>
              <a:t> of </a:t>
            </a:r>
            <a:r>
              <a:rPr lang="pl-PL" dirty="0" err="1"/>
              <a:t>occurence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502295" y="1634097"/>
            <a:ext cx="533400" cy="376646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07930" y="5410668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/>
              <a:t>bins</a:t>
            </a:r>
            <a:r>
              <a:rPr lang="pl-PL" dirty="0"/>
              <a:t> (</a:t>
            </a:r>
            <a:r>
              <a:rPr lang="pl-PL" dirty="0" err="1"/>
              <a:t>price</a:t>
            </a:r>
            <a:r>
              <a:rPr lang="pl-PL" dirty="0"/>
              <a:t> </a:t>
            </a:r>
            <a:r>
              <a:rPr lang="pl-PL" dirty="0" err="1"/>
              <a:t>clusters</a:t>
            </a:r>
            <a:r>
              <a:rPr lang="pl-PL" dirty="0"/>
              <a:t>)</a:t>
            </a:r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788283" y="1676400"/>
            <a:ext cx="594247" cy="359310"/>
          </a:xfrm>
          <a:prstGeom prst="straightConnector1">
            <a:avLst/>
          </a:prstGeom>
          <a:ln>
            <a:solidFill>
              <a:srgbClr val="C0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e 3"/>
          <p:cNvSpPr/>
          <p:nvPr/>
        </p:nvSpPr>
        <p:spPr>
          <a:xfrm rot="16200000">
            <a:off x="4213147" y="2994415"/>
            <a:ext cx="179543" cy="4500565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Left Brace 24"/>
          <p:cNvSpPr/>
          <p:nvPr/>
        </p:nvSpPr>
        <p:spPr>
          <a:xfrm>
            <a:off x="1493983" y="1468437"/>
            <a:ext cx="174535" cy="3332163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01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  <a:noFill/>
        </p:spPr>
        <p:txBody>
          <a:bodyPr/>
          <a:lstStyle/>
          <a:p>
            <a:pPr algn="r" eaLnBrk="1" hangingPunct="1"/>
            <a:r>
              <a:rPr lang="pl-PL" altLang="en-US" sz="36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Detecting</a:t>
            </a:r>
            <a:r>
              <a:rPr lang="pl-PL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3600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Outliers</a:t>
            </a:r>
            <a:br>
              <a:rPr lang="en-GB" altLang="en-US" sz="3600" dirty="0">
                <a:solidFill>
                  <a:srgbClr val="A50021"/>
                </a:solidFill>
                <a:latin typeface="Times New Roman" panose="02020603050405020304" pitchFamily="18" charset="0"/>
              </a:rPr>
            </a:br>
            <a:r>
              <a:rPr lang="en-GB" altLang="en-US" sz="1200" dirty="0">
                <a:solidFill>
                  <a:srgbClr val="A50021"/>
                </a:solidFill>
                <a:latin typeface="Times New Roman" panose="02020603050405020304" pitchFamily="18" charset="0"/>
              </a:rPr>
              <a:t>____________________________________________________________________________________________</a:t>
            </a:r>
            <a:endParaRPr lang="en-GB" altLang="en-US" dirty="0">
              <a:latin typeface="Times New Roman" panose="02020603050405020304" pitchFamily="18" charset="0"/>
            </a:endParaRP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76200" cmpd="tri">
            <a:solidFill>
              <a:srgbClr val="8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5867400"/>
            <a:ext cx="152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rgbClr val="8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l-PL" altLang="en-US" sz="1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Example</a:t>
            </a:r>
            <a:r>
              <a:rPr lang="en-GB" altLang="en-US" sz="1400" b="1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 </a:t>
            </a:r>
            <a:r>
              <a:rPr lang="pl-PL" altLang="en-US" sz="14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Statistics</a:t>
            </a:r>
            <a:endParaRPr lang="en-GB" altLang="en-US" sz="1400" dirty="0">
              <a:solidFill>
                <a:srgbClr val="8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133600" y="533400"/>
            <a:ext cx="3124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l-PL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MAD-</a:t>
            </a:r>
            <a:r>
              <a:rPr lang="pl-PL" altLang="en-US" sz="20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Based</a:t>
            </a:r>
            <a:r>
              <a:rPr lang="pl-PL" altLang="en-US" sz="2000" b="1" dirty="0">
                <a:solidFill>
                  <a:srgbClr val="A50021"/>
                </a:solidFill>
                <a:latin typeface="Times New Roman" panose="02020603050405020304" pitchFamily="18" charset="0"/>
              </a:rPr>
              <a:t> </a:t>
            </a:r>
            <a:r>
              <a:rPr lang="pl-PL" altLang="en-US" sz="2000" b="1" dirty="0" err="1">
                <a:solidFill>
                  <a:srgbClr val="A50021"/>
                </a:solidFill>
                <a:latin typeface="Times New Roman" panose="02020603050405020304" pitchFamily="18" charset="0"/>
              </a:rPr>
              <a:t>Procedure</a:t>
            </a:r>
            <a:endParaRPr lang="en-GB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1447800" y="6096000"/>
            <a:ext cx="769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pl-PL" altLang="en-US" dirty="0" err="1">
                <a:latin typeface="Times New Roman" panose="02020603050405020304" pitchFamily="18" charset="0"/>
              </a:rPr>
              <a:t>More</a:t>
            </a:r>
            <a:r>
              <a:rPr lang="pl-PL" altLang="en-US" dirty="0">
                <a:latin typeface="Times New Roman" panose="02020603050405020304" pitchFamily="18" charset="0"/>
              </a:rPr>
              <a:t> </a:t>
            </a:r>
            <a:r>
              <a:rPr lang="pl-PL" altLang="en-US" dirty="0" err="1">
                <a:latin typeface="Times New Roman" panose="02020603050405020304" pitchFamily="18" charset="0"/>
              </a:rPr>
              <a:t>details</a:t>
            </a:r>
            <a:r>
              <a:rPr lang="pl-PL" altLang="en-US" dirty="0">
                <a:latin typeface="Times New Roman" panose="02020603050405020304" pitchFamily="18" charset="0"/>
              </a:rPr>
              <a:t>: </a:t>
            </a:r>
            <a:r>
              <a:rPr lang="pl-PL" altLang="en-US" dirty="0" err="1">
                <a:latin typeface="Times New Roman" panose="02020603050405020304" pitchFamily="18" charset="0"/>
              </a:rPr>
              <a:t>Iglewicz</a:t>
            </a:r>
            <a:r>
              <a:rPr lang="pl-PL" altLang="en-US" dirty="0">
                <a:latin typeface="Times New Roman" panose="02020603050405020304" pitchFamily="18" charset="0"/>
              </a:rPr>
              <a:t> and </a:t>
            </a:r>
            <a:r>
              <a:rPr lang="pl-PL" altLang="en-US" dirty="0" err="1">
                <a:latin typeface="Times New Roman" panose="02020603050405020304" pitchFamily="18" charset="0"/>
              </a:rPr>
              <a:t>Hoaglin</a:t>
            </a:r>
            <a:r>
              <a:rPr lang="pl-PL" altLang="en-US" dirty="0">
                <a:latin typeface="Times New Roman" panose="02020603050405020304" pitchFamily="18" charset="0"/>
              </a:rPr>
              <a:t> (1993)</a:t>
            </a:r>
            <a:r>
              <a:rPr lang="en-GB" altLang="en-US" dirty="0">
                <a:latin typeface="Times New Roman" panose="02020603050405020304" pitchFamily="18" charset="0"/>
              </a:rPr>
              <a:t> </a:t>
            </a:r>
            <a:endParaRPr lang="en-GB" altLang="en-US" baseline="300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335128" y="3834127"/>
                <a:ext cx="3227487" cy="7797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0.6745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</m:d>
                        </m:num>
                        <m:den>
                          <m:r>
                            <a:rPr lang="pl-PL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l-PL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5128" y="3834127"/>
                <a:ext cx="3227487" cy="7797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95288" y="1125538"/>
            <a:ext cx="8520112" cy="142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Median 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Absolute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Deviation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pl-PL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median of the 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absolute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deviation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from median</a:t>
            </a:r>
            <a:endParaRPr lang="en-GB" altLang="en-US" sz="24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43400" y="1595915"/>
                <a:ext cx="32192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240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l-PL" sz="24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pl-P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l-PL" sz="2400" i="1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pl-PL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pl-PL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l-PL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l-PL" sz="24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l-PL" sz="2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l-PL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d>
                                <m:dPr>
                                  <m:ctrlP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l-PL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595915"/>
                <a:ext cx="3219215" cy="369332"/>
              </a:xfrm>
              <a:prstGeom prst="rect">
                <a:avLst/>
              </a:prstGeom>
              <a:blipFill>
                <a:blip r:embed="rId4"/>
                <a:stretch>
                  <a:fillRect l="-1705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96768" y="3299218"/>
            <a:ext cx="851863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0263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825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6238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MAD-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Based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pl-PL" alt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Procedure</a:t>
            </a:r>
            <a:r>
              <a:rPr lang="pl-PL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:</a:t>
            </a:r>
            <a:endParaRPr lang="en-GB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380</Words>
  <Application>Microsoft Office PowerPoint</Application>
  <PresentationFormat>On-screen Show (4:3)</PresentationFormat>
  <Paragraphs>90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Times New Roman</vt:lpstr>
      <vt:lpstr>Projekt domyślny</vt:lpstr>
      <vt:lpstr>PowerPoint Presentation</vt:lpstr>
      <vt:lpstr>Introduction ____________________________________________________________________________________________</vt:lpstr>
      <vt:lpstr>Introduction ____________________________________________________________________________________________</vt:lpstr>
      <vt:lpstr>Introduction ____________________________________________________________________________________________</vt:lpstr>
      <vt:lpstr>Distribution ____________________________________________________________________________________________</vt:lpstr>
      <vt:lpstr>Distribution ____________________________________________________________________________________________</vt:lpstr>
      <vt:lpstr>Detecting Outliers ____________________________________________________________________________________________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Jacek WALLUSCH</dc:creator>
  <cp:lastModifiedBy>Jacek WALLUSCH</cp:lastModifiedBy>
  <cp:revision>37</cp:revision>
  <cp:lastPrinted>1601-01-01T00:00:00Z</cp:lastPrinted>
  <dcterms:created xsi:type="dcterms:W3CDTF">1601-01-01T00:00:00Z</dcterms:created>
  <dcterms:modified xsi:type="dcterms:W3CDTF">2017-11-05T18:13:59Z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