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58" r:id="rId4"/>
    <p:sldId id="279" r:id="rId5"/>
    <p:sldId id="273" r:id="rId6"/>
    <p:sldId id="272" r:id="rId7"/>
    <p:sldId id="259" r:id="rId8"/>
    <p:sldId id="271" r:id="rId9"/>
    <p:sldId id="274" r:id="rId10"/>
    <p:sldId id="281" r:id="rId11"/>
    <p:sldId id="276" r:id="rId12"/>
    <p:sldId id="277" r:id="rId13"/>
    <p:sldId id="278" r:id="rId14"/>
    <p:sldId id="283" r:id="rId15"/>
    <p:sldId id="284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A5002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6" autoAdjust="0"/>
  </p:normalViewPr>
  <p:slideViewPr>
    <p:cSldViewPr>
      <p:cViewPr varScale="1">
        <p:scale>
          <a:sx n="108" d="100"/>
          <a:sy n="108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Kliknij, aby edytować style wzorca tekstu</a:t>
            </a:r>
          </a:p>
          <a:p>
            <a:pPr lvl="1"/>
            <a:r>
              <a:rPr lang="en-GB" altLang="en-US" noProof="0" smtClean="0"/>
              <a:t>Drugi poziom</a:t>
            </a:r>
          </a:p>
          <a:p>
            <a:pPr lvl="2"/>
            <a:r>
              <a:rPr lang="en-GB" altLang="en-US" noProof="0" smtClean="0"/>
              <a:t>Trzeci poziom</a:t>
            </a:r>
          </a:p>
          <a:p>
            <a:pPr lvl="3"/>
            <a:r>
              <a:rPr lang="en-GB" altLang="en-US" noProof="0" smtClean="0"/>
              <a:t>Czwarty poziom</a:t>
            </a:r>
          </a:p>
          <a:p>
            <a:pPr lvl="4"/>
            <a:r>
              <a:rPr lang="en-GB" altLang="en-US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6DC0FA-B7DD-4302-86AB-3ABB195BDD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4848F6-7640-4DE7-B3A3-F8A71F38BB6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60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471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01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399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024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11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937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214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674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535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BC9375-0BB4-4B2A-A463-9924334C6F9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746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B849F-7179-4F99-9ABF-BFDA6740444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34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3C08-D298-4C64-86B1-7D5FCD2902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4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718B-DE74-4DD7-A1B7-897EBEF176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49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E0B-F162-4CB8-86C7-A88A8C3F44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20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CF5D-376A-4A3D-8E10-0B0F03D433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0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498F-5F25-4C1F-896E-0509891A5B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0150-3A32-4D16-84A6-82399C690D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71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F2E4-205C-40F8-9E9C-9EC2AF5E40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358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D3E2-7455-455E-B928-40BED73F1C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7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56C5B-5985-461F-B745-9A0B0D31B4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22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7E55-1C90-4D05-9352-7F96E77EF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56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1077-D94A-46EF-9CB1-2A0867CB9F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612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style wzorca tekstu</a:t>
            </a:r>
          </a:p>
          <a:p>
            <a:pPr lvl="1"/>
            <a:r>
              <a:rPr lang="en-GB" altLang="en-US" smtClean="0"/>
              <a:t>Drugi poziom</a:t>
            </a:r>
          </a:p>
          <a:p>
            <a:pPr lvl="2"/>
            <a:r>
              <a:rPr lang="en-GB" altLang="en-US" smtClean="0"/>
              <a:t>Trzeci poziom</a:t>
            </a:r>
          </a:p>
          <a:p>
            <a:pPr lvl="3"/>
            <a:r>
              <a:rPr lang="en-GB" altLang="en-US" smtClean="0"/>
              <a:t>Czwarty poziom</a:t>
            </a:r>
          </a:p>
          <a:p>
            <a:pPr lvl="4"/>
            <a:r>
              <a:rPr lang="en-GB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4705C58-B072-4A22-8A7B-48FFE612AA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Korea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Jacek Wallusch</a:t>
            </a:r>
            <a:br>
              <a:rPr lang="en-GB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_________________________________</a:t>
            </a:r>
            <a:br>
              <a:rPr lang="en-GB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Quantitative Pricing Analytics</a:t>
            </a:r>
            <a:endParaRPr lang="en-GB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Block 1: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GB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Pricing: A Theoretical </a:t>
            </a:r>
            <a:r>
              <a:rPr lang="pl-PL" alt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Introduction</a:t>
            </a:r>
            <a:endParaRPr lang="en-GB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pl-PL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Value Map</a:t>
            </a:r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performance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5167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Relative Performance vs. Price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l-PL" altLang="en-US" sz="1600" i="1" dirty="0" err="1" smtClean="0">
                <a:latin typeface="Times New Roman" panose="02020603050405020304" pitchFamily="18" charset="0"/>
              </a:rPr>
              <a:t>Reinecke</a:t>
            </a:r>
            <a:r>
              <a:rPr lang="pl-PL" altLang="en-US" sz="1600" i="1" dirty="0" smtClean="0">
                <a:latin typeface="Times New Roman" panose="02020603050405020304" pitchFamily="18" charset="0"/>
              </a:rPr>
              <a:t>, M</a:t>
            </a:r>
            <a:r>
              <a:rPr lang="de-DE" altLang="en-US" sz="1600" i="1" dirty="0" err="1" smtClean="0">
                <a:latin typeface="Times New Roman" panose="02020603050405020304" pitchFamily="18" charset="0"/>
              </a:rPr>
              <a:t>ühlmeier</a:t>
            </a:r>
            <a:r>
              <a:rPr lang="de-DE" altLang="en-US" sz="1600" i="1" dirty="0" smtClean="0">
                <a:latin typeface="Times New Roman" panose="02020603050405020304" pitchFamily="18" charset="0"/>
              </a:rPr>
              <a:t>, Fischer (2009)</a:t>
            </a:r>
            <a:endParaRPr lang="pl-PL" altLang="en-US" sz="1600" i="1" dirty="0">
              <a:latin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638800" y="2280821"/>
            <a:ext cx="0" cy="236220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38800" y="4643021"/>
            <a:ext cx="320040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4736068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100065" y="2571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2908787"/>
            <a:ext cx="228600" cy="210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38800" y="2433221"/>
            <a:ext cx="2667000" cy="2209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9600" y="212842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de-D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29600" y="2585621"/>
            <a:ext cx="228600" cy="210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67600" y="3347621"/>
            <a:ext cx="228600" cy="210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9800" y="4262021"/>
            <a:ext cx="228600" cy="210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3594587"/>
            <a:ext cx="228600" cy="210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24800" y="4051787"/>
            <a:ext cx="228600" cy="210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19177"/>
              </p:ext>
            </p:extLst>
          </p:nvPr>
        </p:nvGraphicFramePr>
        <p:xfrm>
          <a:off x="685800" y="2164080"/>
          <a:ext cx="4229099" cy="2560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57299">
                  <a:extLst>
                    <a:ext uri="{9D8B030D-6E8A-4147-A177-3AD203B41FA5}">
                      <a16:colId xmlns:a16="http://schemas.microsoft.com/office/drawing/2014/main" val="3700194688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52972520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02392925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3668943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452321067"/>
                    </a:ext>
                  </a:extLst>
                </a:gridCol>
              </a:tblGrid>
              <a:tr h="199898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08015"/>
                  </a:ext>
                </a:extLst>
              </a:tr>
              <a:tr h="19989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GB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16600"/>
                  </a:ext>
                </a:extLst>
              </a:tr>
              <a:tr h="199898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endParaRPr lang="en-GB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93348"/>
                  </a:ext>
                </a:extLst>
              </a:tr>
              <a:tr h="34503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  <a:endParaRPr lang="en-GB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56734"/>
                  </a:ext>
                </a:extLst>
              </a:tr>
              <a:tr h="199898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</a:t>
                      </a:r>
                      <a:endParaRPr lang="en-GB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54128"/>
                  </a:ext>
                </a:extLst>
              </a:tr>
              <a:tr h="19989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844907"/>
                  </a:ext>
                </a:extLst>
              </a:tr>
              <a:tr h="199898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de-DE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GB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352971"/>
                  </a:ext>
                </a:extLst>
              </a:tr>
            </a:tbl>
          </a:graphicData>
        </a:graphic>
      </p:graphicFrame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86710" y="4762500"/>
            <a:ext cx="4228189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l-PL" altLang="en-US" sz="1200" dirty="0" err="1" smtClean="0">
                <a:latin typeface="Times New Roman" panose="02020603050405020304" pitchFamily="18" charset="0"/>
              </a:rPr>
              <a:t>marks</a:t>
            </a:r>
            <a:r>
              <a:rPr lang="pl-PL" altLang="en-US" sz="1200" dirty="0" smtClean="0">
                <a:latin typeface="Times New Roman" panose="02020603050405020304" pitchFamily="18" charset="0"/>
              </a:rPr>
              <a:t>: 0-to-1 </a:t>
            </a:r>
            <a:r>
              <a:rPr lang="pl-PL" altLang="en-US" sz="1200" dirty="0" err="1" smtClean="0">
                <a:latin typeface="Times New Roman" panose="02020603050405020304" pitchFamily="18" charset="0"/>
              </a:rPr>
              <a:t>interval</a:t>
            </a:r>
            <a:r>
              <a:rPr lang="pl-PL" altLang="en-US" sz="1200" dirty="0" smtClean="0">
                <a:latin typeface="Times New Roman" panose="02020603050405020304" pitchFamily="18" charset="0"/>
              </a:rPr>
              <a:t> (</a:t>
            </a:r>
            <a:r>
              <a:rPr lang="pl-PL" altLang="en-US" sz="1200" dirty="0" err="1" smtClean="0">
                <a:latin typeface="Times New Roman" panose="02020603050405020304" pitchFamily="18" charset="0"/>
              </a:rPr>
              <a:t>percentages</a:t>
            </a:r>
            <a:r>
              <a:rPr lang="pl-PL" altLang="en-US" sz="1200" dirty="0" smtClean="0">
                <a:latin typeface="Times New Roman" panose="02020603050405020304" pitchFamily="18" charset="0"/>
              </a:rPr>
              <a:t>)</a:t>
            </a:r>
            <a:endParaRPr lang="en-GB" altLang="en-US" sz="12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Rigidities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mark-up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Mark-Up Approach to Pricing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5288" y="3886200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 practice, one of the most popular setting methods is “cost-plus pricing”, wherein unit costs w</a:t>
            </a:r>
            <a:r>
              <a:rPr lang="pl-PL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 determined and a mark-up is applied to yield price</a:t>
            </a:r>
          </a:p>
          <a:p>
            <a:pPr algn="r" eaLnBrk="1" hangingPunct="1">
              <a:buFontTx/>
              <a:buNone/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Dolan and Simon (1996)</a:t>
            </a:r>
            <a:endParaRPr lang="en-GB" altLang="en-US" sz="1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95288" y="1585774"/>
            <a:ext cx="8596312" cy="4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Cost-Plus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Pricing: </a:t>
            </a:r>
            <a:endParaRPr lang="en-GB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95288" y="2168001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price = total unit cost + expected mark-up </a:t>
            </a:r>
            <a:endParaRPr lang="en-GB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most influential macroeconomic models of inflation and pricing: </a:t>
            </a:r>
            <a:r>
              <a:rPr lang="en-GB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Calvo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pricing,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Keynesian Phillips Curve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81000" y="3200400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Dolan and Simon on Cost-Plus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Rigidities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inealstic</a:t>
            </a: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prices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Nominal rigidities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5288" y="1585774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prices not responding to changes in nominal demand, e.g. nominal money supply</a:t>
            </a:r>
          </a:p>
          <a:p>
            <a:pPr algn="r" eaLnBrk="1" hangingPunct="1">
              <a:buFontTx/>
              <a:buNone/>
              <a:defRPr/>
            </a:pP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 costs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5288" y="3200400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Real rigidities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95288" y="3886200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prices not responding to changes in nominal demand, e.g. nominal money supply</a:t>
            </a:r>
          </a:p>
          <a:p>
            <a:pPr algn="r" eaLnBrk="1" hangingPunct="1">
              <a:buFontTx/>
              <a:buNone/>
              <a:defRPr/>
            </a:pP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 costs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02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Rigidities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an illustration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Electrical Equipment Prices in Korea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altLang="en-US" sz="1600" i="1" dirty="0" smtClean="0">
                <a:latin typeface="Times New Roman" panose="02020603050405020304" pitchFamily="18" charset="0"/>
              </a:rPr>
              <a:t>Bank of Korea </a:t>
            </a:r>
          </a:p>
          <a:p>
            <a:pPr algn="r">
              <a:spcBef>
                <a:spcPts val="0"/>
              </a:spcBef>
            </a:pPr>
            <a:r>
              <a:rPr lang="en-GB" altLang="en-US" sz="1600" i="1" dirty="0" smtClean="0">
                <a:latin typeface="Times New Roman" panose="02020603050405020304" pitchFamily="18" charset="0"/>
              </a:rPr>
              <a:t>http://ecos.bok.or.kr/flex/EasySearch_e.jsp</a:t>
            </a:r>
            <a:endParaRPr lang="en-GB" altLang="en-US" sz="1600" i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5288" y="1585774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 breakers, earth leakage, switch, relay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6" y="2195374"/>
            <a:ext cx="4855369" cy="3357141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4781180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ʽspurious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rigidities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Data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B2B vs. B2C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Between Theory and Practice: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47800" y="601980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altLang="en-US" sz="1600" i="1" dirty="0" err="1" smtClean="0">
                <a:latin typeface="Times New Roman" panose="02020603050405020304" pitchFamily="18" charset="0"/>
              </a:rPr>
              <a:t>Bodea</a:t>
            </a:r>
            <a:r>
              <a:rPr lang="en-GB" altLang="en-US" sz="1600" i="1" dirty="0" smtClean="0">
                <a:latin typeface="Times New Roman" panose="02020603050405020304" pitchFamily="18" charset="0"/>
              </a:rPr>
              <a:t> and Ferguson (2012)</a:t>
            </a:r>
          </a:p>
          <a:p>
            <a:pPr algn="r">
              <a:spcBef>
                <a:spcPts val="0"/>
              </a:spcBef>
            </a:pPr>
            <a:r>
              <a:rPr lang="en-GB" altLang="en-US" sz="1600" i="1" dirty="0" smtClean="0">
                <a:latin typeface="Times New Roman" panose="02020603050405020304" pitchFamily="18" charset="0"/>
              </a:rPr>
              <a:t>Tier pricing: segmentation of customers according</a:t>
            </a:r>
            <a:r>
              <a:rPr lang="pl-PL" altLang="en-US" sz="1600" i="1" dirty="0" smtClean="0">
                <a:latin typeface="Times New Roman" panose="02020603050405020304" pitchFamily="18" charset="0"/>
              </a:rPr>
              <a:t> </a:t>
            </a:r>
            <a:r>
              <a:rPr lang="en-GB" altLang="en-US" sz="1600" i="1" dirty="0" smtClean="0">
                <a:latin typeface="Times New Roman" panose="02020603050405020304" pitchFamily="18" charset="0"/>
              </a:rPr>
              <a:t>to their willingness to pay, performer in highly heterogeneous pricing environment</a:t>
            </a:r>
            <a:r>
              <a:rPr lang="en-GB" altLang="en-US" sz="1600" i="1" dirty="0" smtClean="0">
                <a:latin typeface="Times New Roman" panose="02020603050405020304" pitchFamily="18" charset="0"/>
              </a:rPr>
              <a:t> </a:t>
            </a:r>
            <a:endParaRPr lang="en-GB" altLang="en-US" sz="1600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99" y="1557439"/>
            <a:ext cx="6398289" cy="4271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5257800"/>
            <a:ext cx="8382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998112" y="528560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</a:t>
            </a:r>
            <a:endParaRPr lang="en-GB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4572000"/>
            <a:ext cx="1143000" cy="228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988494" y="45720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WDs</a:t>
            </a:r>
            <a:endParaRPr lang="en-GB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3505200"/>
            <a:ext cx="1981200" cy="228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3761601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X-Sell</a:t>
            </a:r>
            <a:endParaRPr lang="en-GB" sz="1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B2B vs. B2C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some differences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1186064"/>
            <a:ext cx="5929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 how I perceive it: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5288" y="1973987"/>
            <a:ext cx="8596312" cy="351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B2B data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larger persistence, larger importance of aggregation, larger variability and volatility (channels, products*)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GB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B2B pricing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closer to macroeconomics with solid microeconomic foundations than to B2C</a:t>
            </a:r>
            <a:endParaRPr lang="en-GB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this week alone I’ve developed a web-app for </a:t>
            </a:r>
          </a:p>
          <a:p>
            <a:pPr algn="r" eaLnBrk="1" hangingPunct="1">
              <a:buFontTx/>
              <a:buNone/>
              <a:defRPr/>
            </a:pP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type of wiring devices with 1000+ SKUs </a:t>
            </a: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B2B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some characteristics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12192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Destinctive</a:t>
            </a: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Features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i="1" dirty="0" smtClean="0">
                <a:latin typeface="Times New Roman" panose="02020603050405020304" pitchFamily="18" charset="0"/>
              </a:rPr>
              <a:t>see </a:t>
            </a:r>
            <a:r>
              <a:rPr lang="en-GB" altLang="en-US" i="1" dirty="0" err="1" smtClean="0">
                <a:latin typeface="Times New Roman" panose="02020603050405020304" pitchFamily="18" charset="0"/>
              </a:rPr>
              <a:t>Bodea</a:t>
            </a:r>
            <a:r>
              <a:rPr lang="en-GB" altLang="en-US" i="1" dirty="0" smtClean="0">
                <a:latin typeface="Times New Roman" panose="02020603050405020304" pitchFamily="18" charset="0"/>
              </a:rPr>
              <a:t> and Ferguson (2012) </a:t>
            </a:r>
            <a:endParaRPr lang="en-GB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5288" y="2189262"/>
            <a:ext cx="5776912" cy="9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defRPr/>
            </a:pPr>
            <a:r>
              <a:rPr lang="en-GB" altLang="en-US" sz="2400" dirty="0" smtClean="0">
                <a:latin typeface="Times New Roman" panose="02020603050405020304" pitchFamily="18" charset="0"/>
              </a:rPr>
              <a:t>bidding situations: winner-takes-all</a:t>
            </a:r>
          </a:p>
          <a:p>
            <a:pPr marL="342900" indent="-342900" eaLnBrk="1" hangingPunct="1">
              <a:defRPr/>
            </a:pPr>
            <a:r>
              <a:rPr lang="en-GB" altLang="en-US" sz="2400" dirty="0" smtClean="0">
                <a:latin typeface="Times New Roman" panose="02020603050405020304" pitchFamily="18" charset="0"/>
              </a:rPr>
              <a:t>large(r than in B2C) custom </a:t>
            </a:r>
            <a:r>
              <a:rPr lang="en-GB" altLang="en-US" sz="2400" dirty="0" err="1" smtClean="0">
                <a:latin typeface="Times New Roman" panose="02020603050405020304" pitchFamily="18" charset="0"/>
              </a:rPr>
              <a:t>persistance</a:t>
            </a:r>
            <a:endParaRPr lang="en-GB" altLang="en-US" sz="2400" dirty="0" smtClean="0">
              <a:latin typeface="Times New Roman" panose="02020603050405020304" pitchFamily="18" charset="0"/>
            </a:endParaRPr>
          </a:p>
          <a:p>
            <a:pPr marL="342900" indent="-342900" eaLnBrk="1" hangingPunct="1">
              <a:defRPr/>
            </a:pPr>
            <a:r>
              <a:rPr lang="en-GB" altLang="en-US" sz="2400" dirty="0" smtClean="0">
                <a:latin typeface="Times New Roman" panose="02020603050405020304" pitchFamily="18" charset="0"/>
              </a:rPr>
              <a:t>lower-than-average pricing does not guarantee a win</a:t>
            </a:r>
          </a:p>
          <a:p>
            <a:pPr marL="342900" indent="-342900" eaLnBrk="1" hangingPunct="1">
              <a:defRPr/>
            </a:pPr>
            <a:r>
              <a:rPr lang="en-GB" altLang="en-US" sz="2400" dirty="0" smtClean="0">
                <a:latin typeface="Times New Roman" panose="02020603050405020304" pitchFamily="18" charset="0"/>
              </a:rPr>
              <a:t>large impact of seasonality...</a:t>
            </a:r>
          </a:p>
          <a:p>
            <a:pPr marL="342900" indent="-342900" eaLnBrk="1" hangingPunct="1">
              <a:defRPr/>
            </a:pPr>
            <a:r>
              <a:rPr lang="en-GB" altLang="en-US" sz="2400" dirty="0" smtClean="0">
                <a:latin typeface="Times New Roman" panose="02020603050405020304" pitchFamily="18" charset="0"/>
              </a:rPr>
              <a:t>...and stock</a:t>
            </a:r>
            <a:endParaRPr lang="en-GB" alt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pl-PL" altLang="en-US" sz="3600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Price</a:t>
            </a:r>
            <a:r>
              <a:rPr lang="pl-PL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, </a:t>
            </a:r>
            <a:r>
              <a:rPr lang="pl-PL" altLang="en-US" sz="3600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Revenue</a:t>
            </a:r>
            <a:r>
              <a:rPr lang="pl-PL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, and Profit</a:t>
            </a:r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profit </a:t>
            </a:r>
            <a:r>
              <a:rPr lang="pl-PL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levers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54721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l-PL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</a:t>
            </a:r>
            <a:r>
              <a:rPr lang="pl-PL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illusion</a:t>
            </a:r>
            <a:r>
              <a:rPr lang="pl-PL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of </a:t>
            </a:r>
            <a:r>
              <a:rPr lang="pl-PL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nominal</a:t>
            </a:r>
            <a:r>
              <a:rPr lang="pl-PL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l-PL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values</a:t>
            </a:r>
            <a:r>
              <a:rPr lang="pl-PL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69828"/>
              </p:ext>
            </p:extLst>
          </p:nvPr>
        </p:nvGraphicFramePr>
        <p:xfrm>
          <a:off x="1600199" y="1676402"/>
          <a:ext cx="6934202" cy="4130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1032">
                  <a:extLst>
                    <a:ext uri="{9D8B030D-6E8A-4147-A177-3AD203B41FA5}">
                      <a16:colId xmlns:a16="http://schemas.microsoft.com/office/drawing/2014/main" val="3796445311"/>
                    </a:ext>
                  </a:extLst>
                </a:gridCol>
                <a:gridCol w="1282766">
                  <a:extLst>
                    <a:ext uri="{9D8B030D-6E8A-4147-A177-3AD203B41FA5}">
                      <a16:colId xmlns:a16="http://schemas.microsoft.com/office/drawing/2014/main" val="1772027672"/>
                    </a:ext>
                  </a:extLst>
                </a:gridCol>
                <a:gridCol w="1288819">
                  <a:extLst>
                    <a:ext uri="{9D8B030D-6E8A-4147-A177-3AD203B41FA5}">
                      <a16:colId xmlns:a16="http://schemas.microsoft.com/office/drawing/2014/main" val="3220499689"/>
                    </a:ext>
                  </a:extLst>
                </a:gridCol>
                <a:gridCol w="1282766">
                  <a:extLst>
                    <a:ext uri="{9D8B030D-6E8A-4147-A177-3AD203B41FA5}">
                      <a16:colId xmlns:a16="http://schemas.microsoft.com/office/drawing/2014/main" val="3392845250"/>
                    </a:ext>
                  </a:extLst>
                </a:gridCol>
                <a:gridCol w="1288819">
                  <a:extLst>
                    <a:ext uri="{9D8B030D-6E8A-4147-A177-3AD203B41FA5}">
                      <a16:colId xmlns:a16="http://schemas.microsoft.com/office/drawing/2014/main" val="3293629838"/>
                    </a:ext>
                  </a:extLst>
                </a:gridCol>
              </a:tblGrid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06535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157710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in: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10238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  <a:endParaRPr lang="en-GB" sz="1600" b="1" i="0" u="none" strike="noStrike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var.cost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 </a:t>
                      </a:r>
                      <a:r>
                        <a:rPr lang="en-GB" sz="1600" b="1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</a:t>
                      </a:r>
                      <a:r>
                        <a:rPr lang="pl-PL" sz="16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461391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332977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 </a:t>
                      </a:r>
                      <a:r>
                        <a:rPr lang="pl-PL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(unit) </a:t>
                      </a:r>
                      <a:r>
                        <a:rPr lang="en-GB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674961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 volume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3923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£150 000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£150 000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£150 000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£150 000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411865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014043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£1 000 000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£1 100 000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£1 000 000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£1 100 000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88108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£550 000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£550 000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£510 000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£590 000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692612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44305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£450 000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£550 000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£490 000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£510 000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496290"/>
                  </a:ext>
                </a:extLst>
              </a:tr>
              <a:tr h="295048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profit increase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3855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List Price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positioning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Positioning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38" y="2744519"/>
            <a:ext cx="1058008" cy="319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465" y="4026829"/>
            <a:ext cx="1039324" cy="39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0" y="3800852"/>
            <a:ext cx="1079626" cy="45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925" y="3290490"/>
            <a:ext cx="1657350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1" y="3092547"/>
            <a:ext cx="506437" cy="478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1234" y="2875206"/>
            <a:ext cx="738187" cy="351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2453334"/>
            <a:ext cx="2655272" cy="1674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7662" y="4109905"/>
            <a:ext cx="2580954" cy="1741748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95288" y="1579662"/>
            <a:ext cx="3178492" cy="9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external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(against competitors)</a:t>
            </a:r>
            <a:endParaRPr lang="en-GB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965508" y="1600200"/>
            <a:ext cx="3178492" cy="9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internal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altLang="en-US" sz="24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Discounting Policy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price waterfall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Price Waterfall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073988"/>
            <a:ext cx="4693026" cy="3757801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95288" y="1590350"/>
            <a:ext cx="4862512" cy="49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various discount, rebates, and bonuses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altLang="en-US" sz="24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288" y="2356762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What explains </a:t>
            </a:r>
          </a:p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Waterfall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5288" y="3391874"/>
            <a:ext cx="3948112" cy="21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actual sales volume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potential sales volume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lifitime</a:t>
            </a: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cycle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competition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... and more</a:t>
            </a:r>
          </a:p>
          <a:p>
            <a:pPr eaLnBrk="1" hangingPunct="1">
              <a:buFontTx/>
              <a:buNone/>
              <a:defRPr/>
            </a:pPr>
            <a:endParaRPr lang="en-GB" alt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pl-PL" altLang="en-US" sz="3600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Elasticity</a:t>
            </a:r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>
                <a:solidFill>
                  <a:srgbClr val="A50021"/>
                </a:solidFill>
                <a:latin typeface="Times New Roman" panose="02020603050405020304" pitchFamily="18" charset="0"/>
              </a:rPr>
              <a:t>definitions</a:t>
            </a:r>
            <a:endParaRPr lang="en-GB" altLang="en-US" sz="160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l-PL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(In)</a:t>
            </a:r>
            <a:r>
              <a:rPr lang="pl-PL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Formal</a:t>
            </a:r>
            <a:r>
              <a:rPr lang="pl-PL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l-PL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definitions</a:t>
            </a:r>
            <a:endParaRPr lang="en-GB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l-PL" altLang="en-US" i="1" dirty="0" err="1" smtClean="0">
                <a:latin typeface="Times New Roman" panose="02020603050405020304" pitchFamily="18" charset="0"/>
              </a:rPr>
              <a:t>Merriam</a:t>
            </a:r>
            <a:r>
              <a:rPr lang="pl-PL" altLang="en-US" i="1" dirty="0" smtClean="0">
                <a:latin typeface="Times New Roman" panose="02020603050405020304" pitchFamily="18" charset="0"/>
              </a:rPr>
              <a:t>-</a:t>
            </a:r>
            <a:r>
              <a:rPr lang="en-GB" altLang="en-US" i="1" dirty="0" smtClean="0">
                <a:latin typeface="Times New Roman" panose="02020603050405020304" pitchFamily="18" charset="0"/>
              </a:rPr>
              <a:t>Webster</a:t>
            </a:r>
            <a:endParaRPr lang="pl-PL" altLang="en-US" i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58" y="1943100"/>
            <a:ext cx="7783284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886200"/>
            <a:ext cx="2895600" cy="280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Elasticity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non-</a:t>
            </a:r>
            <a:r>
              <a:rPr lang="en-GB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linearities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9"/>
              <p:cNvSpPr txBox="1">
                <a:spLocks noChangeArrowheads="1"/>
              </p:cNvSpPr>
              <p:nvPr/>
            </p:nvSpPr>
            <p:spPr bwMode="auto">
              <a:xfrm>
                <a:off x="1447800" y="6096000"/>
                <a:ext cx="7696200" cy="519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en-US" dirty="0" smtClean="0">
                    <a:latin typeface="Times New Roman" panose="02020603050405020304" pitchFamily="18" charset="0"/>
                  </a:rPr>
                  <a:t>Formal definition: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den>
                    </m:f>
                    <m:r>
                      <a:rPr lang="en-GB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GB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GB" altLang="en-US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6096000"/>
                <a:ext cx="7696200" cy="519886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95288" y="9906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(more) Formal definition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12732" y="2526268"/>
            <a:ext cx="0" cy="2438400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12732" y="4964668"/>
            <a:ext cx="3352800" cy="0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6332" y="4964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quantities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80366" y="306550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82065" y="2907268"/>
            <a:ext cx="0" cy="609600"/>
          </a:xfrm>
          <a:prstGeom prst="line">
            <a:avLst/>
          </a:prstGeom>
          <a:ln w="158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2932" y="4507468"/>
            <a:ext cx="914400" cy="0"/>
          </a:xfrm>
          <a:prstGeom prst="line">
            <a:avLst/>
          </a:prstGeom>
          <a:ln w="158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0800000">
            <a:off x="5082064" y="2450068"/>
            <a:ext cx="2526268" cy="2057400"/>
          </a:xfrm>
          <a:prstGeom prst="arc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69932" y="3011011"/>
            <a:ext cx="1308094" cy="12485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45196" y="2567489"/>
                <a:ext cx="1509236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–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l-PL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196" y="2567489"/>
                <a:ext cx="1509236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4989" y="3093402"/>
                <a:ext cx="12073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i="1" dirty="0" smtClean="0">
                    <a:latin typeface="Cambria Math" panose="02040503050406030204" pitchFamily="18" charset="0"/>
                  </a:rPr>
                  <a:t>Q =</a:t>
                </a:r>
                <a:r>
                  <a:rPr lang="en-GB" sz="2000" i="1" dirty="0">
                    <a:latin typeface="Cambria Math" panose="02040503050406030204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0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9" y="3093402"/>
                <a:ext cx="1207380" cy="307777"/>
              </a:xfrm>
              <a:prstGeom prst="rect">
                <a:avLst/>
              </a:prstGeom>
              <a:blipFill>
                <a:blip r:embed="rId5"/>
                <a:stretch>
                  <a:fillRect l="-13131" t="-25490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218" y="4847491"/>
                <a:ext cx="1435980" cy="584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 i="1">
                          <a:latin typeface="Cambria Math" panose="02040503050406030204" pitchFamily="18" charset="0"/>
                        </a:rPr>
                        <m:t>–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18" y="4847491"/>
                <a:ext cx="1435980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5462038" y="3011011"/>
            <a:ext cx="1015988" cy="108630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78026" y="3011011"/>
            <a:ext cx="368306" cy="137240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381000" y="1676400"/>
            <a:ext cx="32882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negative relationship between prices and quantities</a:t>
            </a:r>
            <a:endParaRPr lang="en-GB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452218" y="3704492"/>
            <a:ext cx="32882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elasticity as a marginal effect or first derivative</a:t>
            </a:r>
            <a:r>
              <a:rPr lang="pl-PL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GB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4462163" y="1901074"/>
            <a:ext cx="3766067" cy="38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GB" altLang="en-US" sz="1800" b="1" dirty="0" smtClean="0">
                <a:latin typeface="Times New Roman" panose="02020603050405020304" pitchFamily="18" charset="0"/>
              </a:rPr>
              <a:t>Figure</a:t>
            </a:r>
            <a:r>
              <a:rPr lang="en-GB" altLang="en-US" sz="1800" dirty="0" smtClean="0">
                <a:latin typeface="Times New Roman" panose="02020603050405020304" pitchFamily="18" charset="0"/>
              </a:rPr>
              <a:t>: </a:t>
            </a:r>
            <a:r>
              <a:rPr lang="pl-PL" altLang="en-US" sz="1800" dirty="0" smtClean="0">
                <a:latin typeface="Times New Roman" panose="02020603050405020304" pitchFamily="18" charset="0"/>
              </a:rPr>
              <a:t>P</a:t>
            </a:r>
            <a:r>
              <a:rPr lang="en-GB" altLang="en-US" sz="1800" dirty="0" smtClean="0">
                <a:latin typeface="Times New Roman" panose="02020603050405020304" pitchFamily="18" charset="0"/>
              </a:rPr>
              <a:t>rice elasticity of demand</a:t>
            </a:r>
            <a:endParaRPr lang="en-GB" altLang="en-US" sz="1800" b="1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Elasticity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formal inquires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(1) Historical Data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1000" y="27432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(2) Experiments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1000" y="4419600"/>
            <a:ext cx="510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(3) </a:t>
            </a:r>
            <a:r>
              <a:rPr lang="en-GB" alt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Useless</a:t>
            </a: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theoretical concept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81200" y="1600200"/>
            <a:ext cx="32882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multiple regression, correlation</a:t>
            </a:r>
            <a:endParaRPr lang="en-GB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981200" y="335280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e.g. changes in sales volume attributed to temporary changes in price</a:t>
            </a:r>
            <a:endParaRPr lang="en-GB" altLang="en-US" sz="2400" b="1" dirty="0" smtClean="0">
              <a:latin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53000" y="2057400"/>
            <a:ext cx="1371600" cy="0"/>
          </a:xfrm>
          <a:prstGeom prst="straightConnector1">
            <a:avLst/>
          </a:prstGeom>
          <a:ln>
            <a:solidFill>
              <a:srgbClr val="A5002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389132" y="1524000"/>
            <a:ext cx="26786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next parts: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OLS, count data, binary and ordinal choice models</a:t>
            </a:r>
            <a:endParaRPr lang="en-GB" altLang="en-US" sz="1800" b="1" dirty="0" smtClean="0">
              <a:latin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96200" y="2667000"/>
            <a:ext cx="0" cy="1219200"/>
          </a:xfrm>
          <a:prstGeom prst="straightConnector1">
            <a:avLst/>
          </a:prstGeom>
          <a:ln>
            <a:solidFill>
              <a:srgbClr val="A5002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3886200"/>
            <a:ext cx="60960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i="1" dirty="0" smtClean="0">
                <a:latin typeface="Times New Roman" panose="02020603050405020304" pitchFamily="18" charset="0"/>
              </a:rPr>
              <a:t>Experimental data fast become historical data</a:t>
            </a:r>
            <a:endParaRPr lang="en-GB" altLang="en-US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Experiments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Pricing: 1</a:t>
            </a:r>
            <a:endParaRPr lang="en-GB" altLang="en-US" sz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van </a:t>
            </a:r>
            <a:r>
              <a:rPr lang="en-GB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Westendorp’s</a:t>
            </a: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PSM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9906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Price Sensitivity Meter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95288" y="1492527"/>
            <a:ext cx="8596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van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Westendorp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(1976), NSS-Price Sensitivity Meter (PSM) – A New Approach to Study Consumer Perception of Price, Proceedings of the ESOMAR Congress.</a:t>
            </a:r>
            <a:endParaRPr lang="en-GB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447800" y="6096000"/>
            <a:ext cx="7696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600" i="1" dirty="0" smtClean="0">
                <a:latin typeface="Times New Roman" panose="02020603050405020304" pitchFamily="18" charset="0"/>
              </a:rPr>
              <a:t>https://rwconnect.esomar.org/a-new-approach-to-study-consumer-perception-of-price/</a:t>
            </a:r>
            <a:endParaRPr lang="en-GB" altLang="en-US" sz="1600" i="1" dirty="0">
              <a:latin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25" y="2597055"/>
            <a:ext cx="5633654" cy="3041745"/>
          </a:xfrm>
          <a:prstGeom prst="rect">
            <a:avLst/>
          </a:prstGeom>
        </p:spPr>
      </p:pic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21920" y="2635526"/>
            <a:ext cx="3159479" cy="285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 Intersections</a:t>
            </a:r>
            <a:r>
              <a:rPr lang="en-GB" altLang="en-US" dirty="0" smtClean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[1]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too cheap &amp; too expensive: </a:t>
            </a:r>
            <a:r>
              <a:rPr lang="en-GB" alt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OPS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[2]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cheap &amp; expensive: </a:t>
            </a:r>
            <a:r>
              <a:rPr lang="en-GB" alt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IDP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[3] </a:t>
            </a:r>
            <a:r>
              <a:rPr lang="en-GB" altLang="en-US" sz="2000" dirty="0" smtClean="0">
                <a:latin typeface="Times New Roman" panose="02020603050405020304" pitchFamily="18" charset="0"/>
              </a:rPr>
              <a:t>too cheap &amp; not cheap and too expensive &amp; not expensive: </a:t>
            </a:r>
            <a:r>
              <a:rPr lang="en-GB" altLang="en-U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range of acceptable price</a:t>
            </a:r>
          </a:p>
        </p:txBody>
      </p:sp>
    </p:spTree>
    <p:extLst>
      <p:ext uri="{BB962C8B-B14F-4D97-AF65-F5344CB8AC3E}">
        <p14:creationId xmlns:p14="http://schemas.microsoft.com/office/powerpoint/2010/main" val="25230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746</Words>
  <Application>Microsoft Office PowerPoint</Application>
  <PresentationFormat>On-screen Show (4:3)</PresentationFormat>
  <Paragraphs>212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Projekt domyślny</vt:lpstr>
      <vt:lpstr>PowerPoint Presentation</vt:lpstr>
      <vt:lpstr>B2B ____________________________________________________________________________________________</vt:lpstr>
      <vt:lpstr>Price, Revenue, and Profit ____________________________________________________________________________________________</vt:lpstr>
      <vt:lpstr>List Price ____________________________________________________________________________________________</vt:lpstr>
      <vt:lpstr>Discounting Policy ____________________________________________________________________________________________</vt:lpstr>
      <vt:lpstr>Elasticity ____________________________________________________________________________________________</vt:lpstr>
      <vt:lpstr>Elasticity ____________________________________________________________________________________________</vt:lpstr>
      <vt:lpstr>Elasticity ____________________________________________________________________________________________</vt:lpstr>
      <vt:lpstr>Experiments ____________________________________________________________________________________________</vt:lpstr>
      <vt:lpstr>Value Map ____________________________________________________________________________________________</vt:lpstr>
      <vt:lpstr>Rigidities ____________________________________________________________________________________________</vt:lpstr>
      <vt:lpstr>Rigidities ____________________________________________________________________________________________</vt:lpstr>
      <vt:lpstr>Rigidities ____________________________________________________________________________________________</vt:lpstr>
      <vt:lpstr>Data ____________________________________________________________________________________________</vt:lpstr>
      <vt:lpstr>B2B vs. B2C ____________________________________________________________________________________________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Jacek WALLUSCH</dc:creator>
  <cp:lastModifiedBy>Jacek WALLUSCH</cp:lastModifiedBy>
  <cp:revision>62</cp:revision>
  <cp:lastPrinted>1601-01-01T00:00:00Z</cp:lastPrinted>
  <dcterms:created xsi:type="dcterms:W3CDTF">1601-01-01T00:00:00Z</dcterms:created>
  <dcterms:modified xsi:type="dcterms:W3CDTF">2017-02-17T16:42:14Z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