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40" r:id="rId3"/>
    <p:sldId id="342" r:id="rId4"/>
    <p:sldId id="343" r:id="rId5"/>
    <p:sldId id="344" r:id="rId6"/>
    <p:sldId id="341" r:id="rId7"/>
    <p:sldId id="345" r:id="rId8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A50021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774" autoAdjust="0"/>
  </p:normalViewPr>
  <p:slideViewPr>
    <p:cSldViewPr>
      <p:cViewPr varScale="1">
        <p:scale>
          <a:sx n="104" d="100"/>
          <a:sy n="104" d="100"/>
        </p:scale>
        <p:origin x="182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843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D45A014-857D-4C1B-B5E7-B9D8144094A1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9F50040-3F86-459C-9ACB-14BCDBA31B95}" type="slidenum">
              <a:rPr lang="pl-PL" altLang="pl-PL"/>
              <a:pPr eaLnBrk="1" hangingPunct="1"/>
              <a:t>2</a:t>
            </a:fld>
            <a:endParaRPr lang="pl-PL" altLang="pl-PL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pl-PL" altLang="pl-PL" smtClean="0">
                <a:latin typeface="Arial" panose="020B0604020202020204" pitchFamily="34" charset="0"/>
              </a:rPr>
              <a:t>Probability distribution and uncertainty and risk – this topic will be reconsidered soon</a:t>
            </a:r>
          </a:p>
        </p:txBody>
      </p:sp>
    </p:spTree>
    <p:extLst>
      <p:ext uri="{BB962C8B-B14F-4D97-AF65-F5344CB8AC3E}">
        <p14:creationId xmlns:p14="http://schemas.microsoft.com/office/powerpoint/2010/main" val="2026340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9F50040-3F86-459C-9ACB-14BCDBA31B95}" type="slidenum">
              <a:rPr lang="pl-PL" altLang="pl-PL"/>
              <a:pPr eaLnBrk="1" hangingPunct="1"/>
              <a:t>3</a:t>
            </a:fld>
            <a:endParaRPr lang="pl-PL" altLang="pl-PL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pl-PL" altLang="pl-PL" smtClean="0">
                <a:latin typeface="Arial" panose="020B0604020202020204" pitchFamily="34" charset="0"/>
              </a:rPr>
              <a:t>Probability distribution and uncertainty and risk – this topic will be reconsidered soon</a:t>
            </a:r>
          </a:p>
        </p:txBody>
      </p:sp>
    </p:spTree>
    <p:extLst>
      <p:ext uri="{BB962C8B-B14F-4D97-AF65-F5344CB8AC3E}">
        <p14:creationId xmlns:p14="http://schemas.microsoft.com/office/powerpoint/2010/main" val="2018624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9F50040-3F86-459C-9ACB-14BCDBA31B95}" type="slidenum">
              <a:rPr lang="pl-PL" altLang="pl-PL"/>
              <a:pPr eaLnBrk="1" hangingPunct="1"/>
              <a:t>4</a:t>
            </a:fld>
            <a:endParaRPr lang="pl-PL" altLang="pl-PL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pl-PL" altLang="pl-PL" smtClean="0">
                <a:latin typeface="Arial" panose="020B0604020202020204" pitchFamily="34" charset="0"/>
              </a:rPr>
              <a:t>Probability distribution and uncertainty and risk – this topic will be reconsidered soon</a:t>
            </a:r>
          </a:p>
        </p:txBody>
      </p:sp>
    </p:spTree>
    <p:extLst>
      <p:ext uri="{BB962C8B-B14F-4D97-AF65-F5344CB8AC3E}">
        <p14:creationId xmlns:p14="http://schemas.microsoft.com/office/powerpoint/2010/main" val="546587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9F50040-3F86-459C-9ACB-14BCDBA31B95}" type="slidenum">
              <a:rPr lang="pl-PL" altLang="pl-PL"/>
              <a:pPr eaLnBrk="1" hangingPunct="1"/>
              <a:t>5</a:t>
            </a:fld>
            <a:endParaRPr lang="pl-PL" altLang="pl-PL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pl-PL" altLang="pl-PL" smtClean="0">
                <a:latin typeface="Arial" panose="020B0604020202020204" pitchFamily="34" charset="0"/>
              </a:rPr>
              <a:t>Probability distribution and uncertainty and risk – this topic will be reconsidered soon</a:t>
            </a:r>
          </a:p>
        </p:txBody>
      </p:sp>
    </p:spTree>
    <p:extLst>
      <p:ext uri="{BB962C8B-B14F-4D97-AF65-F5344CB8AC3E}">
        <p14:creationId xmlns:p14="http://schemas.microsoft.com/office/powerpoint/2010/main" val="3864089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9F50040-3F86-459C-9ACB-14BCDBA31B95}" type="slidenum">
              <a:rPr lang="pl-PL" altLang="pl-PL"/>
              <a:pPr eaLnBrk="1" hangingPunct="1"/>
              <a:t>6</a:t>
            </a:fld>
            <a:endParaRPr lang="pl-PL" altLang="pl-PL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pl-PL" altLang="pl-PL" smtClean="0">
                <a:latin typeface="Arial" panose="020B0604020202020204" pitchFamily="34" charset="0"/>
              </a:rPr>
              <a:t>Probability distribution and uncertainty and risk – this topic will be reconsidered soon</a:t>
            </a:r>
          </a:p>
        </p:txBody>
      </p:sp>
    </p:spTree>
    <p:extLst>
      <p:ext uri="{BB962C8B-B14F-4D97-AF65-F5344CB8AC3E}">
        <p14:creationId xmlns:p14="http://schemas.microsoft.com/office/powerpoint/2010/main" val="35566812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9F50040-3F86-459C-9ACB-14BCDBA31B95}" type="slidenum">
              <a:rPr lang="pl-PL" altLang="pl-PL"/>
              <a:pPr eaLnBrk="1" hangingPunct="1"/>
              <a:t>7</a:t>
            </a:fld>
            <a:endParaRPr lang="pl-PL" altLang="pl-PL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pl-PL" altLang="pl-PL" smtClean="0">
                <a:latin typeface="Arial" panose="020B0604020202020204" pitchFamily="34" charset="0"/>
              </a:rPr>
              <a:t>Probability distribution and uncertainty and risk – this topic will be reconsidered soon</a:t>
            </a:r>
          </a:p>
        </p:txBody>
      </p:sp>
    </p:spTree>
    <p:extLst>
      <p:ext uri="{BB962C8B-B14F-4D97-AF65-F5344CB8AC3E}">
        <p14:creationId xmlns:p14="http://schemas.microsoft.com/office/powerpoint/2010/main" val="30264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563821-E31A-4CEF-8719-9BFF4F671F2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59762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D6D5D7-5AEA-42EC-9BD8-EEA08B9CF896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16142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1C2EF0-3831-43C9-B4D9-4A14DD46741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04114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1531F9-A69C-4F29-8F93-ACE0E19AE5CC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27107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8E2AA5-A6D8-46EA-B404-45D21ACDD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20089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E31AA5-00A0-492D-B28D-515C4095E6F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35258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C53752-BD28-46C9-9EF7-BBEB43FD193A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15153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F608E4-4EF5-4472-95CA-C296C6BB5F2B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842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21374-2F02-4228-B466-70118CB0D776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18249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8484AE-CCA1-49E8-82DC-282BDAA95E2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40563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E5F9CD-27D7-4B89-ACDF-E4A524FD27E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8529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19EDCC4-8803-4EE7-8B21-70F7BB37B7D9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2.wmf"/><Relationship Id="rId5" Type="http://schemas.openxmlformats.org/officeDocument/2006/relationships/image" Target="../media/image9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6.wmf"/><Relationship Id="rId5" Type="http://schemas.openxmlformats.org/officeDocument/2006/relationships/image" Target="../media/image13.w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20.wmf"/><Relationship Id="rId5" Type="http://schemas.openxmlformats.org/officeDocument/2006/relationships/image" Target="../media/image17.wmf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1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24.wmf"/><Relationship Id="rId5" Type="http://schemas.openxmlformats.org/officeDocument/2006/relationships/image" Target="../media/image21.wmf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pl-PL" sz="4000">
                <a:solidFill>
                  <a:schemeClr val="bg1"/>
                </a:solidFill>
                <a:latin typeface="Times New Roman" panose="02020603050405020304" pitchFamily="18" charset="0"/>
              </a:rPr>
              <a:t>Jacek Wallusch</a:t>
            </a:r>
            <a:br>
              <a:rPr lang="en-GB" altLang="pl-PL" sz="4000">
                <a:solidFill>
                  <a:schemeClr val="bg1"/>
                </a:solidFill>
                <a:latin typeface="Times New Roman" panose="02020603050405020304" pitchFamily="18" charset="0"/>
              </a:rPr>
            </a:br>
            <a:r>
              <a:rPr lang="en-GB" altLang="pl-PL" sz="3600">
                <a:solidFill>
                  <a:schemeClr val="bg1"/>
                </a:solidFill>
                <a:latin typeface="Times New Roman" panose="02020603050405020304" pitchFamily="18" charset="0"/>
              </a:rPr>
              <a:t>_________________________________</a:t>
            </a:r>
            <a:br>
              <a:rPr lang="en-GB" altLang="pl-PL" sz="3600">
                <a:solidFill>
                  <a:schemeClr val="bg1"/>
                </a:solidFill>
                <a:latin typeface="Times New Roman" panose="02020603050405020304" pitchFamily="18" charset="0"/>
              </a:rPr>
            </a:br>
            <a:r>
              <a:rPr lang="en-GB" altLang="pl-PL" sz="3600">
                <a:solidFill>
                  <a:schemeClr val="bg1"/>
                </a:solidFill>
                <a:latin typeface="Times New Roman" panose="02020603050405020304" pitchFamily="18" charset="0"/>
              </a:rPr>
              <a:t/>
            </a:r>
            <a:br>
              <a:rPr lang="en-GB" altLang="pl-PL" sz="3600">
                <a:solidFill>
                  <a:schemeClr val="bg1"/>
                </a:solidFill>
                <a:latin typeface="Times New Roman" panose="02020603050405020304" pitchFamily="18" charset="0"/>
              </a:rPr>
            </a:br>
            <a:r>
              <a:rPr lang="en-GB" altLang="pl-PL" sz="3600">
                <a:solidFill>
                  <a:schemeClr val="bg1"/>
                </a:solidFill>
                <a:latin typeface="Times New Roman" panose="02020603050405020304" pitchFamily="18" charset="0"/>
              </a:rPr>
              <a:t>Mathematical </a:t>
            </a:r>
            <a:r>
              <a:rPr lang="en-GB" altLang="pl-PL" sz="4000">
                <a:solidFill>
                  <a:schemeClr val="bg1"/>
                </a:solidFill>
                <a:latin typeface="Times New Roman" panose="02020603050405020304" pitchFamily="18" charset="0"/>
              </a:rPr>
              <a:t>Statistics                    for International Business</a:t>
            </a:r>
            <a:endParaRPr lang="en-GB" altLang="pl-PL" sz="36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3581400"/>
            <a:ext cx="91440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pl-PL" sz="4800" dirty="0">
                <a:solidFill>
                  <a:schemeClr val="bg1"/>
                </a:solidFill>
                <a:latin typeface="Times New Roman" panose="02020603050405020304" pitchFamily="18" charset="0"/>
              </a:rPr>
              <a:t>Lecture </a:t>
            </a:r>
            <a:r>
              <a:rPr lang="pl-PL" altLang="pl-PL" sz="4800" dirty="0">
                <a:solidFill>
                  <a:schemeClr val="bg1"/>
                </a:solidFill>
                <a:latin typeface="Times New Roman" panose="02020603050405020304" pitchFamily="18" charset="0"/>
              </a:rPr>
              <a:t>5</a:t>
            </a:r>
            <a:r>
              <a:rPr lang="en-GB" altLang="pl-PL" sz="4800" dirty="0">
                <a:solidFill>
                  <a:schemeClr val="bg1"/>
                </a:solidFill>
                <a:latin typeface="Times New Roman" panose="02020603050405020304" pitchFamily="18" charset="0"/>
              </a:rPr>
              <a:t>:</a:t>
            </a:r>
          </a:p>
          <a:p>
            <a:pPr algn="ctr" eaLnBrk="1" hangingPunct="1">
              <a:spcBef>
                <a:spcPct val="20000"/>
              </a:spcBef>
            </a:pPr>
            <a:r>
              <a:rPr lang="pl-PL" altLang="pl-PL" sz="4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Distributions</a:t>
            </a:r>
            <a:r>
              <a:rPr lang="pl-PL" altLang="pl-PL" sz="4800" dirty="0">
                <a:solidFill>
                  <a:schemeClr val="bg1"/>
                </a:solidFill>
                <a:latin typeface="Times New Roman" panose="02020603050405020304" pitchFamily="18" charset="0"/>
              </a:rPr>
              <a:t> and </a:t>
            </a:r>
            <a:r>
              <a:rPr lang="pl-PL" altLang="pl-PL" sz="4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Densities</a:t>
            </a:r>
            <a:r>
              <a:rPr lang="pl-PL" altLang="pl-PL" sz="4800" dirty="0">
                <a:solidFill>
                  <a:schemeClr val="bg1"/>
                </a:solidFill>
                <a:latin typeface="Times New Roman" panose="02020603050405020304" pitchFamily="18" charset="0"/>
              </a:rPr>
              <a:t>: </a:t>
            </a:r>
            <a:r>
              <a:rPr lang="pl-PL" altLang="pl-PL" sz="480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Moments</a:t>
            </a:r>
            <a:r>
              <a:rPr lang="pl-PL" altLang="pl-PL" sz="4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and </a:t>
            </a:r>
            <a:r>
              <a:rPr lang="pl-PL" altLang="pl-PL" sz="480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Other</a:t>
            </a:r>
            <a:r>
              <a:rPr lang="pl-PL" altLang="pl-PL" sz="480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pl-PL" altLang="pl-PL" sz="480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Properties</a:t>
            </a:r>
            <a:endParaRPr lang="en-GB" altLang="pl-PL" sz="48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  <a:noFill/>
        </p:spPr>
        <p:txBody>
          <a:bodyPr/>
          <a:lstStyle/>
          <a:p>
            <a:pPr algn="r" eaLnBrk="1" hangingPunct="1"/>
            <a:r>
              <a:rPr lang="pl-PL" altLang="pl-PL" sz="3600" dirty="0" smtClean="0">
                <a:solidFill>
                  <a:srgbClr val="A50021"/>
                </a:solidFill>
                <a:latin typeface="Times New Roman" panose="02020603050405020304" pitchFamily="18" charset="0"/>
              </a:rPr>
              <a:t>Gamma </a:t>
            </a:r>
            <a:r>
              <a:rPr lang="pl-PL" altLang="pl-PL" sz="3600" dirty="0" smtClean="0">
                <a:solidFill>
                  <a:srgbClr val="A50021"/>
                </a:solidFill>
                <a:latin typeface="Times New Roman" panose="02020603050405020304" pitchFamily="18" charset="0"/>
              </a:rPr>
              <a:t>Distribution</a:t>
            </a:r>
            <a:r>
              <a:rPr lang="en-GB" altLang="pl-PL" sz="3600" dirty="0" smtClean="0">
                <a:solidFill>
                  <a:srgbClr val="A50021"/>
                </a:solidFill>
                <a:latin typeface="Times New Roman" panose="02020603050405020304" pitchFamily="18" charset="0"/>
              </a:rPr>
              <a:t/>
            </a:r>
            <a:br>
              <a:rPr lang="en-GB" altLang="pl-PL" sz="3600" dirty="0" smtClean="0">
                <a:solidFill>
                  <a:srgbClr val="A50021"/>
                </a:solidFill>
                <a:latin typeface="Times New Roman" panose="02020603050405020304" pitchFamily="18" charset="0"/>
              </a:rPr>
            </a:br>
            <a:r>
              <a:rPr lang="en-GB" altLang="pl-PL" sz="1200" dirty="0" smtClean="0">
                <a:solidFill>
                  <a:srgbClr val="A50021"/>
                </a:solidFill>
                <a:latin typeface="Times New Roman" panose="02020603050405020304" pitchFamily="18" charset="0"/>
              </a:rPr>
              <a:t>____________________________________________________________________________________________</a:t>
            </a:r>
            <a:endParaRPr lang="en-GB" altLang="pl-PL" dirty="0" smtClean="0">
              <a:latin typeface="Times New Roman" panose="02020603050405020304" pitchFamily="18" charset="0"/>
            </a:endParaRPr>
          </a:p>
        </p:txBody>
      </p:sp>
      <p:sp>
        <p:nvSpPr>
          <p:cNvPr id="4101" name="Line 3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2" name="Line 4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2341" name="Text Box 5"/>
          <p:cNvSpPr txBox="1">
            <a:spLocks noChangeArrowheads="1"/>
          </p:cNvSpPr>
          <p:nvPr/>
        </p:nvSpPr>
        <p:spPr bwMode="auto">
          <a:xfrm>
            <a:off x="0" y="5867400"/>
            <a:ext cx="1524000" cy="517525"/>
          </a:xfrm>
          <a:prstGeom prst="rect">
            <a:avLst/>
          </a:prstGeom>
          <a:solidFill>
            <a:schemeClr val="bg1"/>
          </a:solidFill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pl-PL" sz="14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Mathematical </a:t>
            </a:r>
            <a:r>
              <a:rPr lang="en-GB" sz="14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Statistics: </a:t>
            </a:r>
            <a:r>
              <a:rPr lang="pl-PL" sz="14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5</a:t>
            </a:r>
            <a:endParaRPr lang="en-GB" sz="140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4104" name="Text Box 6"/>
          <p:cNvSpPr txBox="1">
            <a:spLocks noChangeArrowheads="1"/>
          </p:cNvSpPr>
          <p:nvPr/>
        </p:nvSpPr>
        <p:spPr bwMode="auto">
          <a:xfrm>
            <a:off x="2133600" y="533400"/>
            <a:ext cx="3124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l-PL" altLang="pl-PL" sz="2000" b="1" dirty="0" err="1" smtClean="0">
                <a:solidFill>
                  <a:srgbClr val="A50021"/>
                </a:solidFill>
                <a:latin typeface="Times New Roman" panose="02020603050405020304" pitchFamily="18" charset="0"/>
              </a:rPr>
              <a:t>moments</a:t>
            </a:r>
            <a:endParaRPr lang="en-GB" altLang="pl-PL" sz="1600" dirty="0">
              <a:latin typeface="Times New Roman" panose="02020603050405020304" pitchFamily="18" charset="0"/>
            </a:endParaRPr>
          </a:p>
        </p:txBody>
      </p:sp>
      <p:sp>
        <p:nvSpPr>
          <p:cNvPr id="142344" name="Rectangle 8"/>
          <p:cNvSpPr>
            <a:spLocks noChangeArrowheads="1"/>
          </p:cNvSpPr>
          <p:nvPr/>
        </p:nvSpPr>
        <p:spPr bwMode="auto">
          <a:xfrm>
            <a:off x="381000" y="990600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pl-PL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Parameters</a:t>
            </a:r>
            <a:r>
              <a:rPr lang="pl-PL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:</a:t>
            </a:r>
            <a:endParaRPr lang="en-GB" sz="2800" dirty="0">
              <a:latin typeface="Times New Roman" pitchFamily="18" charset="0"/>
            </a:endParaRPr>
          </a:p>
        </p:txBody>
      </p:sp>
      <p:sp>
        <p:nvSpPr>
          <p:cNvPr id="142346" name="Rectangle 10"/>
          <p:cNvSpPr>
            <a:spLocks noChangeArrowheads="1"/>
          </p:cNvSpPr>
          <p:nvPr/>
        </p:nvSpPr>
        <p:spPr bwMode="auto">
          <a:xfrm>
            <a:off x="381000" y="2209800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pl-PL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expected</a:t>
            </a:r>
            <a:r>
              <a:rPr lang="pl-PL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pl-PL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value</a:t>
            </a:r>
            <a:r>
              <a:rPr lang="pl-PL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:                                                    </a:t>
            </a:r>
            <a:r>
              <a:rPr lang="pl-PL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variance</a:t>
            </a:r>
            <a:r>
              <a:rPr lang="pl-PL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:</a:t>
            </a:r>
            <a:endParaRPr lang="en-GB" sz="2800" dirty="0">
              <a:latin typeface="Times New Roman" pitchFamily="18" charset="0"/>
            </a:endParaRPr>
          </a:p>
        </p:txBody>
      </p:sp>
      <p:graphicFrame>
        <p:nvGraphicFramePr>
          <p:cNvPr id="1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5796843"/>
              </p:ext>
            </p:extLst>
          </p:nvPr>
        </p:nvGraphicFramePr>
        <p:xfrm>
          <a:off x="838200" y="3006725"/>
          <a:ext cx="1058862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14" name="Równanie" r:id="rId4" imgW="609480" imgH="419040" progId="Equation.3">
                  <p:embed/>
                </p:oleObj>
              </mc:Choice>
              <mc:Fallback>
                <p:oleObj name="Równanie" r:id="rId4" imgW="609480" imgH="419040" progId="Equation.3">
                  <p:embed/>
                  <p:pic>
                    <p:nvPicPr>
                      <p:cNvPr id="4099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006725"/>
                        <a:ext cx="1058862" cy="833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0777511"/>
              </p:ext>
            </p:extLst>
          </p:nvPr>
        </p:nvGraphicFramePr>
        <p:xfrm>
          <a:off x="7472363" y="2957513"/>
          <a:ext cx="1290637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15" name="Równanie" r:id="rId6" imgW="672840" imgH="419040" progId="Equation.3">
                  <p:embed/>
                </p:oleObj>
              </mc:Choice>
              <mc:Fallback>
                <p:oleObj name="Równanie" r:id="rId6" imgW="672840" imgH="419040" progId="Equation.3">
                  <p:embed/>
                  <p:pic>
                    <p:nvPicPr>
                      <p:cNvPr id="1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2363" y="2957513"/>
                        <a:ext cx="1290637" cy="920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381000" y="4114800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pl-PL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skewness:</a:t>
            </a:r>
            <a:endParaRPr lang="en-GB" sz="2800" dirty="0">
              <a:latin typeface="Times New Roman" pitchFamily="18" charset="0"/>
            </a:endParaRPr>
          </a:p>
        </p:txBody>
      </p:sp>
      <p:graphicFrame>
        <p:nvGraphicFramePr>
          <p:cNvPr id="2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009847"/>
              </p:ext>
            </p:extLst>
          </p:nvPr>
        </p:nvGraphicFramePr>
        <p:xfrm>
          <a:off x="1566863" y="4714875"/>
          <a:ext cx="1387475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16" name="Równanie" r:id="rId8" imgW="761760" imgH="419040" progId="Equation.3">
                  <p:embed/>
                </p:oleObj>
              </mc:Choice>
              <mc:Fallback>
                <p:oleObj name="Równanie" r:id="rId8" imgW="761760" imgH="419040" progId="Equation.3">
                  <p:embed/>
                  <p:pic>
                    <p:nvPicPr>
                      <p:cNvPr id="17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6863" y="4714875"/>
                        <a:ext cx="1387475" cy="87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1"/>
          <p:cNvGraphicFramePr>
            <a:graphicFrameLocks noChangeAspect="1"/>
          </p:cNvGraphicFramePr>
          <p:nvPr>
            <p:ph idx="1"/>
          </p:nvPr>
        </p:nvGraphicFramePr>
        <p:xfrm>
          <a:off x="2667000" y="1143000"/>
          <a:ext cx="4114800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17" name="Równanie" r:id="rId10" imgW="2450880" imgH="660240" progId="Equation.3">
                  <p:embed/>
                </p:oleObj>
              </mc:Choice>
              <mc:Fallback>
                <p:oleObj name="Równanie" r:id="rId10" imgW="2450880" imgH="660240" progId="Equation.3">
                  <p:embed/>
                  <p:pic>
                    <p:nvPicPr>
                      <p:cNvPr id="4098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143000"/>
                        <a:ext cx="4114800" cy="110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692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  <a:noFill/>
        </p:spPr>
        <p:txBody>
          <a:bodyPr/>
          <a:lstStyle/>
          <a:p>
            <a:pPr algn="r" eaLnBrk="1" hangingPunct="1"/>
            <a:r>
              <a:rPr lang="pl-PL" altLang="pl-PL" sz="3600" i="1" dirty="0">
                <a:solidFill>
                  <a:srgbClr val="A50021"/>
                </a:solidFill>
                <a:latin typeface="Symbol" panose="05050102010706020507" pitchFamily="18" charset="2"/>
              </a:rPr>
              <a:t>c</a:t>
            </a:r>
            <a:r>
              <a:rPr lang="pl-PL" altLang="pl-PL" sz="3600" dirty="0" smtClean="0">
                <a:solidFill>
                  <a:srgbClr val="A50021"/>
                </a:solidFill>
                <a:latin typeface="Times New Roman" panose="02020603050405020304" pitchFamily="18" charset="0"/>
              </a:rPr>
              <a:t>^2 </a:t>
            </a:r>
            <a:r>
              <a:rPr lang="pl-PL" altLang="pl-PL" sz="3600" dirty="0" smtClean="0">
                <a:solidFill>
                  <a:srgbClr val="A50021"/>
                </a:solidFill>
                <a:latin typeface="Times New Roman" panose="02020603050405020304" pitchFamily="18" charset="0"/>
              </a:rPr>
              <a:t>Distribution</a:t>
            </a:r>
            <a:r>
              <a:rPr lang="en-GB" altLang="pl-PL" sz="3600" dirty="0" smtClean="0">
                <a:solidFill>
                  <a:srgbClr val="A50021"/>
                </a:solidFill>
                <a:latin typeface="Times New Roman" panose="02020603050405020304" pitchFamily="18" charset="0"/>
              </a:rPr>
              <a:t/>
            </a:r>
            <a:br>
              <a:rPr lang="en-GB" altLang="pl-PL" sz="3600" dirty="0" smtClean="0">
                <a:solidFill>
                  <a:srgbClr val="A50021"/>
                </a:solidFill>
                <a:latin typeface="Times New Roman" panose="02020603050405020304" pitchFamily="18" charset="0"/>
              </a:rPr>
            </a:br>
            <a:r>
              <a:rPr lang="en-GB" altLang="pl-PL" sz="1200" dirty="0" smtClean="0">
                <a:solidFill>
                  <a:srgbClr val="A50021"/>
                </a:solidFill>
                <a:latin typeface="Times New Roman" panose="02020603050405020304" pitchFamily="18" charset="0"/>
              </a:rPr>
              <a:t>____________________________________________________________________________________________</a:t>
            </a:r>
            <a:endParaRPr lang="en-GB" altLang="pl-PL" dirty="0" smtClean="0">
              <a:latin typeface="Times New Roman" panose="02020603050405020304" pitchFamily="18" charset="0"/>
            </a:endParaRPr>
          </a:p>
        </p:txBody>
      </p:sp>
      <p:sp>
        <p:nvSpPr>
          <p:cNvPr id="4101" name="Line 3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2" name="Line 4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2341" name="Text Box 5"/>
          <p:cNvSpPr txBox="1">
            <a:spLocks noChangeArrowheads="1"/>
          </p:cNvSpPr>
          <p:nvPr/>
        </p:nvSpPr>
        <p:spPr bwMode="auto">
          <a:xfrm>
            <a:off x="0" y="5867400"/>
            <a:ext cx="1524000" cy="517525"/>
          </a:xfrm>
          <a:prstGeom prst="rect">
            <a:avLst/>
          </a:prstGeom>
          <a:solidFill>
            <a:schemeClr val="bg1"/>
          </a:solidFill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pl-PL" sz="14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Mathematical </a:t>
            </a:r>
            <a:r>
              <a:rPr lang="en-GB" sz="14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Statistics: </a:t>
            </a:r>
            <a:r>
              <a:rPr lang="pl-PL" sz="14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5</a:t>
            </a:r>
            <a:endParaRPr lang="en-GB" sz="140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4104" name="Text Box 6"/>
          <p:cNvSpPr txBox="1">
            <a:spLocks noChangeArrowheads="1"/>
          </p:cNvSpPr>
          <p:nvPr/>
        </p:nvSpPr>
        <p:spPr bwMode="auto">
          <a:xfrm>
            <a:off x="2133600" y="533400"/>
            <a:ext cx="3124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l-PL" altLang="pl-PL" sz="2000" b="1" dirty="0" err="1" smtClean="0">
                <a:solidFill>
                  <a:srgbClr val="A50021"/>
                </a:solidFill>
                <a:latin typeface="Times New Roman" panose="02020603050405020304" pitchFamily="18" charset="0"/>
              </a:rPr>
              <a:t>moments</a:t>
            </a:r>
            <a:endParaRPr lang="en-GB" altLang="pl-PL" sz="1600" dirty="0">
              <a:latin typeface="Times New Roman" panose="02020603050405020304" pitchFamily="18" charset="0"/>
            </a:endParaRPr>
          </a:p>
        </p:txBody>
      </p:sp>
      <p:sp>
        <p:nvSpPr>
          <p:cNvPr id="142344" name="Rectangle 8"/>
          <p:cNvSpPr>
            <a:spLocks noChangeArrowheads="1"/>
          </p:cNvSpPr>
          <p:nvPr/>
        </p:nvSpPr>
        <p:spPr bwMode="auto">
          <a:xfrm>
            <a:off x="381000" y="990600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pl-PL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Parameters</a:t>
            </a:r>
            <a:r>
              <a:rPr lang="pl-PL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:</a:t>
            </a:r>
            <a:endParaRPr lang="en-GB" sz="2800" dirty="0">
              <a:latin typeface="Times New Roman" pitchFamily="18" charset="0"/>
            </a:endParaRPr>
          </a:p>
        </p:txBody>
      </p:sp>
      <p:sp>
        <p:nvSpPr>
          <p:cNvPr id="142346" name="Rectangle 10"/>
          <p:cNvSpPr>
            <a:spLocks noChangeArrowheads="1"/>
          </p:cNvSpPr>
          <p:nvPr/>
        </p:nvSpPr>
        <p:spPr bwMode="auto">
          <a:xfrm>
            <a:off x="381000" y="2209800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pl-PL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expected</a:t>
            </a:r>
            <a:r>
              <a:rPr lang="pl-PL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pl-PL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value</a:t>
            </a:r>
            <a:r>
              <a:rPr lang="pl-PL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:                                                    </a:t>
            </a:r>
            <a:r>
              <a:rPr lang="pl-PL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variance</a:t>
            </a:r>
            <a:r>
              <a:rPr lang="pl-PL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:</a:t>
            </a:r>
            <a:endParaRPr lang="en-GB" sz="2800" dirty="0">
              <a:latin typeface="Times New Roman" pitchFamily="18" charset="0"/>
            </a:endParaRPr>
          </a:p>
        </p:txBody>
      </p:sp>
      <p:graphicFrame>
        <p:nvGraphicFramePr>
          <p:cNvPr id="1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9751406"/>
              </p:ext>
            </p:extLst>
          </p:nvPr>
        </p:nvGraphicFramePr>
        <p:xfrm>
          <a:off x="882650" y="3208338"/>
          <a:ext cx="969963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0" name="Równanie" r:id="rId4" imgW="558720" imgH="215640" progId="Equation.3">
                  <p:embed/>
                </p:oleObj>
              </mc:Choice>
              <mc:Fallback>
                <p:oleObj name="Równanie" r:id="rId4" imgW="558720" imgH="215640" progId="Equation.3">
                  <p:embed/>
                  <p:pic>
                    <p:nvPicPr>
                      <p:cNvPr id="1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2650" y="3208338"/>
                        <a:ext cx="969963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0100367"/>
              </p:ext>
            </p:extLst>
          </p:nvPr>
        </p:nvGraphicFramePr>
        <p:xfrm>
          <a:off x="7508875" y="3179763"/>
          <a:ext cx="1217613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1" name="Równanie" r:id="rId6" imgW="634680" imgH="215640" progId="Equation.3">
                  <p:embed/>
                </p:oleObj>
              </mc:Choice>
              <mc:Fallback>
                <p:oleObj name="Równanie" r:id="rId6" imgW="634680" imgH="215640" progId="Equation.3">
                  <p:embed/>
                  <p:pic>
                    <p:nvPicPr>
                      <p:cNvPr id="17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8875" y="3179763"/>
                        <a:ext cx="1217613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381000" y="4114800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pl-PL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skewness:</a:t>
            </a:r>
            <a:endParaRPr lang="en-GB" sz="2800" dirty="0">
              <a:latin typeface="Times New Roman" pitchFamily="18" charset="0"/>
            </a:endParaRPr>
          </a:p>
        </p:txBody>
      </p:sp>
      <p:graphicFrame>
        <p:nvGraphicFramePr>
          <p:cNvPr id="2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6772306"/>
              </p:ext>
            </p:extLst>
          </p:nvPr>
        </p:nvGraphicFramePr>
        <p:xfrm>
          <a:off x="838200" y="4689475"/>
          <a:ext cx="1341437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2" name="Równanie" r:id="rId8" imgW="736560" imgH="444240" progId="Equation.3">
                  <p:embed/>
                </p:oleObj>
              </mc:Choice>
              <mc:Fallback>
                <p:oleObj name="Równanie" r:id="rId8" imgW="736560" imgH="444240" progId="Equation.3">
                  <p:embed/>
                  <p:pic>
                    <p:nvPicPr>
                      <p:cNvPr id="2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689475"/>
                        <a:ext cx="1341437" cy="92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1"/>
          <p:cNvGraphicFramePr>
            <a:graphicFrameLocks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3551104"/>
              </p:ext>
            </p:extLst>
          </p:nvPr>
        </p:nvGraphicFramePr>
        <p:xfrm>
          <a:off x="2668747" y="990600"/>
          <a:ext cx="3808253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3" name="Równanie" r:id="rId10" imgW="2463480" imgH="838080" progId="Equation.3">
                  <p:embed/>
                </p:oleObj>
              </mc:Choice>
              <mc:Fallback>
                <p:oleObj name="Równanie" r:id="rId10" imgW="2463480" imgH="838080" progId="Equation.3">
                  <p:embed/>
                  <p:pic>
                    <p:nvPicPr>
                      <p:cNvPr id="24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8747" y="990600"/>
                        <a:ext cx="3808253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1447800" y="6096000"/>
            <a:ext cx="7696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pl-PL" altLang="pl-PL" i="1" dirty="0" smtClean="0">
                <a:latin typeface="Times New Roman" panose="02020603050405020304" pitchFamily="18" charset="0"/>
              </a:rPr>
              <a:t>k</a:t>
            </a:r>
            <a:r>
              <a:rPr lang="pl-PL" altLang="pl-PL" dirty="0" smtClean="0">
                <a:latin typeface="Times New Roman" panose="02020603050405020304" pitchFamily="18" charset="0"/>
              </a:rPr>
              <a:t>:</a:t>
            </a:r>
            <a:r>
              <a:rPr lang="pl-PL" altLang="pl-PL" i="1" dirty="0" smtClean="0">
                <a:latin typeface="Times New Roman" panose="02020603050405020304" pitchFamily="18" charset="0"/>
              </a:rPr>
              <a:t> </a:t>
            </a:r>
            <a:r>
              <a:rPr lang="pl-PL" altLang="pl-PL" dirty="0" err="1" smtClean="0">
                <a:latin typeface="Times New Roman" panose="02020603050405020304" pitchFamily="18" charset="0"/>
              </a:rPr>
              <a:t>number</a:t>
            </a:r>
            <a:r>
              <a:rPr lang="pl-PL" altLang="pl-PL" dirty="0" smtClean="0">
                <a:latin typeface="Times New Roman" panose="02020603050405020304" pitchFamily="18" charset="0"/>
              </a:rPr>
              <a:t> of the </a:t>
            </a:r>
            <a:r>
              <a:rPr lang="pl-PL" altLang="pl-PL" dirty="0" err="1" smtClean="0">
                <a:latin typeface="Times New Roman" panose="02020603050405020304" pitchFamily="18" charset="0"/>
              </a:rPr>
              <a:t>degrees</a:t>
            </a:r>
            <a:r>
              <a:rPr lang="pl-PL" altLang="pl-PL" dirty="0" smtClean="0">
                <a:latin typeface="Times New Roman" panose="02020603050405020304" pitchFamily="18" charset="0"/>
              </a:rPr>
              <a:t> of </a:t>
            </a:r>
            <a:r>
              <a:rPr lang="pl-PL" altLang="pl-PL" dirty="0" err="1" smtClean="0">
                <a:latin typeface="Times New Roman" panose="02020603050405020304" pitchFamily="18" charset="0"/>
              </a:rPr>
              <a:t>freedom</a:t>
            </a:r>
            <a:endParaRPr lang="en-GB" altLang="pl-PL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06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  <a:noFill/>
        </p:spPr>
        <p:txBody>
          <a:bodyPr/>
          <a:lstStyle/>
          <a:p>
            <a:pPr algn="r" eaLnBrk="1" hangingPunct="1"/>
            <a:r>
              <a:rPr lang="pl-PL" altLang="pl-PL" sz="3600" dirty="0" err="1" smtClean="0">
                <a:solidFill>
                  <a:srgbClr val="A50021"/>
                </a:solidFill>
                <a:latin typeface="Times New Roman" panose="02020603050405020304" pitchFamily="18" charset="0"/>
              </a:rPr>
              <a:t>Student’s</a:t>
            </a:r>
            <a:r>
              <a:rPr lang="pl-PL" altLang="pl-PL" sz="3600" dirty="0" smtClean="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pl-PL" altLang="pl-PL" sz="3600" i="1" dirty="0" smtClean="0">
                <a:solidFill>
                  <a:srgbClr val="A50021"/>
                </a:solidFill>
                <a:latin typeface="Times New Roman" panose="02020603050405020304" pitchFamily="18" charset="0"/>
              </a:rPr>
              <a:t>t</a:t>
            </a:r>
            <a:r>
              <a:rPr lang="pl-PL" altLang="pl-PL" sz="3600" dirty="0" smtClean="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pl-PL" altLang="pl-PL" sz="3600" dirty="0" smtClean="0">
                <a:solidFill>
                  <a:srgbClr val="A50021"/>
                </a:solidFill>
                <a:latin typeface="Times New Roman" panose="02020603050405020304" pitchFamily="18" charset="0"/>
              </a:rPr>
              <a:t>Distribution</a:t>
            </a:r>
            <a:r>
              <a:rPr lang="en-GB" altLang="pl-PL" sz="3600" dirty="0" smtClean="0">
                <a:solidFill>
                  <a:srgbClr val="A50021"/>
                </a:solidFill>
                <a:latin typeface="Times New Roman" panose="02020603050405020304" pitchFamily="18" charset="0"/>
              </a:rPr>
              <a:t/>
            </a:r>
            <a:br>
              <a:rPr lang="en-GB" altLang="pl-PL" sz="3600" dirty="0" smtClean="0">
                <a:solidFill>
                  <a:srgbClr val="A50021"/>
                </a:solidFill>
                <a:latin typeface="Times New Roman" panose="02020603050405020304" pitchFamily="18" charset="0"/>
              </a:rPr>
            </a:br>
            <a:r>
              <a:rPr lang="en-GB" altLang="pl-PL" sz="1200" dirty="0" smtClean="0">
                <a:solidFill>
                  <a:srgbClr val="A50021"/>
                </a:solidFill>
                <a:latin typeface="Times New Roman" panose="02020603050405020304" pitchFamily="18" charset="0"/>
              </a:rPr>
              <a:t>____________________________________________________________________________________________</a:t>
            </a:r>
            <a:endParaRPr lang="en-GB" altLang="pl-PL" dirty="0" smtClean="0">
              <a:latin typeface="Times New Roman" panose="02020603050405020304" pitchFamily="18" charset="0"/>
            </a:endParaRPr>
          </a:p>
        </p:txBody>
      </p:sp>
      <p:sp>
        <p:nvSpPr>
          <p:cNvPr id="4101" name="Line 3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2" name="Line 4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2341" name="Text Box 5"/>
          <p:cNvSpPr txBox="1">
            <a:spLocks noChangeArrowheads="1"/>
          </p:cNvSpPr>
          <p:nvPr/>
        </p:nvSpPr>
        <p:spPr bwMode="auto">
          <a:xfrm>
            <a:off x="0" y="5867400"/>
            <a:ext cx="1524000" cy="517525"/>
          </a:xfrm>
          <a:prstGeom prst="rect">
            <a:avLst/>
          </a:prstGeom>
          <a:solidFill>
            <a:schemeClr val="bg1"/>
          </a:solidFill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pl-PL" sz="14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Mathematical </a:t>
            </a:r>
            <a:r>
              <a:rPr lang="en-GB" sz="14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Statistics: </a:t>
            </a:r>
            <a:r>
              <a:rPr lang="pl-PL" sz="14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5</a:t>
            </a:r>
            <a:endParaRPr lang="en-GB" sz="140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4104" name="Text Box 6"/>
          <p:cNvSpPr txBox="1">
            <a:spLocks noChangeArrowheads="1"/>
          </p:cNvSpPr>
          <p:nvPr/>
        </p:nvSpPr>
        <p:spPr bwMode="auto">
          <a:xfrm>
            <a:off x="2133600" y="533400"/>
            <a:ext cx="3124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l-PL" altLang="pl-PL" sz="2000" b="1" dirty="0" err="1" smtClean="0">
                <a:solidFill>
                  <a:srgbClr val="A50021"/>
                </a:solidFill>
                <a:latin typeface="Times New Roman" panose="02020603050405020304" pitchFamily="18" charset="0"/>
              </a:rPr>
              <a:t>moments</a:t>
            </a:r>
            <a:endParaRPr lang="en-GB" altLang="pl-PL" sz="1600" dirty="0">
              <a:latin typeface="Times New Roman" panose="02020603050405020304" pitchFamily="18" charset="0"/>
            </a:endParaRPr>
          </a:p>
        </p:txBody>
      </p:sp>
      <p:sp>
        <p:nvSpPr>
          <p:cNvPr id="142344" name="Rectangle 8"/>
          <p:cNvSpPr>
            <a:spLocks noChangeArrowheads="1"/>
          </p:cNvSpPr>
          <p:nvPr/>
        </p:nvSpPr>
        <p:spPr bwMode="auto">
          <a:xfrm>
            <a:off x="381000" y="990600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pl-PL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Parameters</a:t>
            </a:r>
            <a:r>
              <a:rPr lang="pl-PL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:</a:t>
            </a:r>
            <a:endParaRPr lang="en-GB" sz="2800" dirty="0">
              <a:latin typeface="Times New Roman" pitchFamily="18" charset="0"/>
            </a:endParaRPr>
          </a:p>
        </p:txBody>
      </p:sp>
      <p:sp>
        <p:nvSpPr>
          <p:cNvPr id="142346" name="Rectangle 10"/>
          <p:cNvSpPr>
            <a:spLocks noChangeArrowheads="1"/>
          </p:cNvSpPr>
          <p:nvPr/>
        </p:nvSpPr>
        <p:spPr bwMode="auto">
          <a:xfrm>
            <a:off x="381000" y="2209800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pl-PL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expected</a:t>
            </a:r>
            <a:r>
              <a:rPr lang="pl-PL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pl-PL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value</a:t>
            </a:r>
            <a:r>
              <a:rPr lang="pl-PL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:                                                    </a:t>
            </a:r>
            <a:r>
              <a:rPr lang="pl-PL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variance</a:t>
            </a:r>
            <a:r>
              <a:rPr lang="pl-PL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:</a:t>
            </a:r>
            <a:endParaRPr lang="en-GB" sz="2800" dirty="0">
              <a:latin typeface="Times New Roman" pitchFamily="18" charset="0"/>
            </a:endParaRPr>
          </a:p>
        </p:txBody>
      </p:sp>
      <p:graphicFrame>
        <p:nvGraphicFramePr>
          <p:cNvPr id="1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4880809"/>
              </p:ext>
            </p:extLst>
          </p:nvPr>
        </p:nvGraphicFramePr>
        <p:xfrm>
          <a:off x="893763" y="3208338"/>
          <a:ext cx="947737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0" name="Równanie" r:id="rId4" imgW="545760" imgH="215640" progId="Equation.3">
                  <p:embed/>
                </p:oleObj>
              </mc:Choice>
              <mc:Fallback>
                <p:oleObj name="Równanie" r:id="rId4" imgW="545760" imgH="215640" progId="Equation.3">
                  <p:embed/>
                  <p:pic>
                    <p:nvPicPr>
                      <p:cNvPr id="1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3763" y="3208338"/>
                        <a:ext cx="947737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2208386"/>
              </p:ext>
            </p:extLst>
          </p:nvPr>
        </p:nvGraphicFramePr>
        <p:xfrm>
          <a:off x="7362825" y="2984500"/>
          <a:ext cx="1509713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1" name="Równanie" r:id="rId6" imgW="787320" imgH="393480" progId="Equation.3">
                  <p:embed/>
                </p:oleObj>
              </mc:Choice>
              <mc:Fallback>
                <p:oleObj name="Równanie" r:id="rId6" imgW="787320" imgH="393480" progId="Equation.3">
                  <p:embed/>
                  <p:pic>
                    <p:nvPicPr>
                      <p:cNvPr id="17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2825" y="2984500"/>
                        <a:ext cx="1509713" cy="865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381000" y="4114800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pl-PL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skewness:</a:t>
            </a:r>
            <a:endParaRPr lang="en-GB" sz="2800" dirty="0">
              <a:latin typeface="Times New Roman" pitchFamily="18" charset="0"/>
            </a:endParaRPr>
          </a:p>
        </p:txBody>
      </p:sp>
      <p:graphicFrame>
        <p:nvGraphicFramePr>
          <p:cNvPr id="2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582891"/>
              </p:ext>
            </p:extLst>
          </p:nvPr>
        </p:nvGraphicFramePr>
        <p:xfrm>
          <a:off x="527050" y="4927600"/>
          <a:ext cx="1965325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2" name="Równanie" r:id="rId8" imgW="1079280" imgH="215640" progId="Equation.3">
                  <p:embed/>
                </p:oleObj>
              </mc:Choice>
              <mc:Fallback>
                <p:oleObj name="Równanie" r:id="rId8" imgW="1079280" imgH="215640" progId="Equation.3">
                  <p:embed/>
                  <p:pic>
                    <p:nvPicPr>
                      <p:cNvPr id="2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4927600"/>
                        <a:ext cx="1965325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1"/>
          <p:cNvGraphicFramePr>
            <a:graphicFrameLocks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8063299"/>
              </p:ext>
            </p:extLst>
          </p:nvPr>
        </p:nvGraphicFramePr>
        <p:xfrm>
          <a:off x="3139280" y="1040630"/>
          <a:ext cx="3260437" cy="14739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3" name="Równanie" r:id="rId10" imgW="1854000" imgH="838080" progId="Equation.3">
                  <p:embed/>
                </p:oleObj>
              </mc:Choice>
              <mc:Fallback>
                <p:oleObj name="Równanie" r:id="rId10" imgW="1854000" imgH="838080" progId="Equation.3">
                  <p:embed/>
                  <p:pic>
                    <p:nvPicPr>
                      <p:cNvPr id="24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9280" y="1040630"/>
                        <a:ext cx="3260437" cy="14739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1447800" y="6096000"/>
            <a:ext cx="7696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pl-PL" altLang="pl-PL" i="1" dirty="0" smtClean="0">
                <a:latin typeface="Times New Roman" panose="02020603050405020304" pitchFamily="18" charset="0"/>
              </a:rPr>
              <a:t>Skewness for k not </a:t>
            </a:r>
            <a:r>
              <a:rPr lang="pl-PL" altLang="pl-PL" i="1" dirty="0" err="1" smtClean="0">
                <a:latin typeface="Times New Roman" panose="02020603050405020304" pitchFamily="18" charset="0"/>
              </a:rPr>
              <a:t>larger</a:t>
            </a:r>
            <a:r>
              <a:rPr lang="pl-PL" altLang="pl-PL" i="1" dirty="0" smtClean="0">
                <a:latin typeface="Times New Roman" panose="02020603050405020304" pitchFamily="18" charset="0"/>
              </a:rPr>
              <a:t> </a:t>
            </a:r>
            <a:r>
              <a:rPr lang="pl-PL" altLang="pl-PL" i="1" dirty="0" err="1" smtClean="0">
                <a:latin typeface="Times New Roman" panose="02020603050405020304" pitchFamily="18" charset="0"/>
              </a:rPr>
              <a:t>than</a:t>
            </a:r>
            <a:r>
              <a:rPr lang="pl-PL" altLang="pl-PL" i="1" dirty="0" smtClean="0">
                <a:latin typeface="Times New Roman" panose="02020603050405020304" pitchFamily="18" charset="0"/>
              </a:rPr>
              <a:t> 3</a:t>
            </a:r>
            <a:r>
              <a:rPr lang="pl-PL" altLang="pl-PL" dirty="0" smtClean="0">
                <a:latin typeface="Times New Roman" panose="02020603050405020304" pitchFamily="18" charset="0"/>
              </a:rPr>
              <a:t>:</a:t>
            </a:r>
            <a:r>
              <a:rPr lang="pl-PL" altLang="pl-PL" i="1" dirty="0" smtClean="0">
                <a:latin typeface="Times New Roman" panose="02020603050405020304" pitchFamily="18" charset="0"/>
              </a:rPr>
              <a:t> </a:t>
            </a:r>
            <a:r>
              <a:rPr lang="pl-PL" altLang="pl-PL" dirty="0" err="1" smtClean="0">
                <a:latin typeface="Times New Roman" panose="02020603050405020304" pitchFamily="18" charset="0"/>
              </a:rPr>
              <a:t>undefined</a:t>
            </a:r>
            <a:endParaRPr lang="en-GB" altLang="pl-PL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56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  <a:noFill/>
        </p:spPr>
        <p:txBody>
          <a:bodyPr/>
          <a:lstStyle/>
          <a:p>
            <a:pPr algn="r" eaLnBrk="1" hangingPunct="1"/>
            <a:r>
              <a:rPr lang="pl-PL" altLang="pl-PL" sz="3600" i="1" dirty="0" smtClean="0">
                <a:solidFill>
                  <a:srgbClr val="A50021"/>
                </a:solidFill>
                <a:latin typeface="Times New Roman" panose="02020603050405020304" pitchFamily="18" charset="0"/>
              </a:rPr>
              <a:t>F</a:t>
            </a:r>
            <a:r>
              <a:rPr lang="pl-PL" altLang="pl-PL" sz="3600" dirty="0" smtClean="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pl-PL" altLang="pl-PL" sz="3600" dirty="0" smtClean="0">
                <a:solidFill>
                  <a:srgbClr val="A50021"/>
                </a:solidFill>
                <a:latin typeface="Times New Roman" panose="02020603050405020304" pitchFamily="18" charset="0"/>
              </a:rPr>
              <a:t>Distribution</a:t>
            </a:r>
            <a:r>
              <a:rPr lang="en-GB" altLang="pl-PL" sz="3600" dirty="0" smtClean="0">
                <a:solidFill>
                  <a:srgbClr val="A50021"/>
                </a:solidFill>
                <a:latin typeface="Times New Roman" panose="02020603050405020304" pitchFamily="18" charset="0"/>
              </a:rPr>
              <a:t/>
            </a:r>
            <a:br>
              <a:rPr lang="en-GB" altLang="pl-PL" sz="3600" dirty="0" smtClean="0">
                <a:solidFill>
                  <a:srgbClr val="A50021"/>
                </a:solidFill>
                <a:latin typeface="Times New Roman" panose="02020603050405020304" pitchFamily="18" charset="0"/>
              </a:rPr>
            </a:br>
            <a:r>
              <a:rPr lang="en-GB" altLang="pl-PL" sz="1200" dirty="0" smtClean="0">
                <a:solidFill>
                  <a:srgbClr val="A50021"/>
                </a:solidFill>
                <a:latin typeface="Times New Roman" panose="02020603050405020304" pitchFamily="18" charset="0"/>
              </a:rPr>
              <a:t>____________________________________________________________________________________________</a:t>
            </a:r>
            <a:endParaRPr lang="en-GB" altLang="pl-PL" dirty="0" smtClean="0">
              <a:latin typeface="Times New Roman" panose="02020603050405020304" pitchFamily="18" charset="0"/>
            </a:endParaRPr>
          </a:p>
        </p:txBody>
      </p:sp>
      <p:sp>
        <p:nvSpPr>
          <p:cNvPr id="4101" name="Line 3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2" name="Line 4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2341" name="Text Box 5"/>
          <p:cNvSpPr txBox="1">
            <a:spLocks noChangeArrowheads="1"/>
          </p:cNvSpPr>
          <p:nvPr/>
        </p:nvSpPr>
        <p:spPr bwMode="auto">
          <a:xfrm>
            <a:off x="0" y="5867400"/>
            <a:ext cx="1524000" cy="517525"/>
          </a:xfrm>
          <a:prstGeom prst="rect">
            <a:avLst/>
          </a:prstGeom>
          <a:solidFill>
            <a:schemeClr val="bg1"/>
          </a:solidFill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pl-PL" sz="14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Mathematical </a:t>
            </a:r>
            <a:r>
              <a:rPr lang="en-GB" sz="14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Statistics: </a:t>
            </a:r>
            <a:r>
              <a:rPr lang="pl-PL" sz="14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5</a:t>
            </a:r>
            <a:endParaRPr lang="en-GB" sz="140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4104" name="Text Box 6"/>
          <p:cNvSpPr txBox="1">
            <a:spLocks noChangeArrowheads="1"/>
          </p:cNvSpPr>
          <p:nvPr/>
        </p:nvSpPr>
        <p:spPr bwMode="auto">
          <a:xfrm>
            <a:off x="2133600" y="533400"/>
            <a:ext cx="3124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l-PL" altLang="pl-PL" sz="2000" b="1" dirty="0" err="1" smtClean="0">
                <a:solidFill>
                  <a:srgbClr val="A50021"/>
                </a:solidFill>
                <a:latin typeface="Times New Roman" panose="02020603050405020304" pitchFamily="18" charset="0"/>
              </a:rPr>
              <a:t>moments</a:t>
            </a:r>
            <a:endParaRPr lang="en-GB" altLang="pl-PL" sz="1600" dirty="0">
              <a:latin typeface="Times New Roman" panose="02020603050405020304" pitchFamily="18" charset="0"/>
            </a:endParaRPr>
          </a:p>
        </p:txBody>
      </p:sp>
      <p:sp>
        <p:nvSpPr>
          <p:cNvPr id="142344" name="Rectangle 8"/>
          <p:cNvSpPr>
            <a:spLocks noChangeArrowheads="1"/>
          </p:cNvSpPr>
          <p:nvPr/>
        </p:nvSpPr>
        <p:spPr bwMode="auto">
          <a:xfrm>
            <a:off x="381000" y="990600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pl-PL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Parameters</a:t>
            </a:r>
            <a:r>
              <a:rPr lang="pl-PL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:</a:t>
            </a:r>
            <a:endParaRPr lang="en-GB" sz="2800" dirty="0">
              <a:latin typeface="Times New Roman" pitchFamily="18" charset="0"/>
            </a:endParaRPr>
          </a:p>
        </p:txBody>
      </p:sp>
      <p:sp>
        <p:nvSpPr>
          <p:cNvPr id="142346" name="Rectangle 10"/>
          <p:cNvSpPr>
            <a:spLocks noChangeArrowheads="1"/>
          </p:cNvSpPr>
          <p:nvPr/>
        </p:nvSpPr>
        <p:spPr bwMode="auto">
          <a:xfrm>
            <a:off x="381000" y="2209800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pl-PL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expected</a:t>
            </a:r>
            <a:r>
              <a:rPr lang="pl-PL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pl-PL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value</a:t>
            </a:r>
            <a:r>
              <a:rPr lang="pl-PL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:                                                    </a:t>
            </a:r>
            <a:r>
              <a:rPr lang="pl-PL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variance</a:t>
            </a:r>
            <a:r>
              <a:rPr lang="pl-PL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:</a:t>
            </a:r>
            <a:endParaRPr lang="en-GB" sz="2800" dirty="0">
              <a:latin typeface="Times New Roman" pitchFamily="18" charset="0"/>
            </a:endParaRPr>
          </a:p>
        </p:txBody>
      </p:sp>
      <p:graphicFrame>
        <p:nvGraphicFramePr>
          <p:cNvPr id="1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3175859"/>
              </p:ext>
            </p:extLst>
          </p:nvPr>
        </p:nvGraphicFramePr>
        <p:xfrm>
          <a:off x="925513" y="3043238"/>
          <a:ext cx="147637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8" name="Równanie" r:id="rId4" imgW="850680" imgH="431640" progId="Equation.3">
                  <p:embed/>
                </p:oleObj>
              </mc:Choice>
              <mc:Fallback>
                <p:oleObj name="Równanie" r:id="rId4" imgW="850680" imgH="431640" progId="Equation.3">
                  <p:embed/>
                  <p:pic>
                    <p:nvPicPr>
                      <p:cNvPr id="1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5513" y="3043238"/>
                        <a:ext cx="1476375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8767559"/>
              </p:ext>
            </p:extLst>
          </p:nvPr>
        </p:nvGraphicFramePr>
        <p:xfrm>
          <a:off x="5967413" y="2852738"/>
          <a:ext cx="2995612" cy="103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9" name="Równanie" r:id="rId6" imgW="1562040" imgH="469800" progId="Equation.3">
                  <p:embed/>
                </p:oleObj>
              </mc:Choice>
              <mc:Fallback>
                <p:oleObj name="Równanie" r:id="rId6" imgW="1562040" imgH="469800" progId="Equation.3">
                  <p:embed/>
                  <p:pic>
                    <p:nvPicPr>
                      <p:cNvPr id="17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7413" y="2852738"/>
                        <a:ext cx="2995612" cy="1033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381000" y="4114800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pl-PL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skewness:</a:t>
            </a:r>
            <a:endParaRPr lang="en-GB" sz="2800" dirty="0">
              <a:latin typeface="Times New Roman" pitchFamily="18" charset="0"/>
            </a:endParaRPr>
          </a:p>
        </p:txBody>
      </p:sp>
      <p:graphicFrame>
        <p:nvGraphicFramePr>
          <p:cNvPr id="24" name="Object 11"/>
          <p:cNvGraphicFramePr>
            <a:graphicFrameLocks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7122129"/>
              </p:ext>
            </p:extLst>
          </p:nvPr>
        </p:nvGraphicFramePr>
        <p:xfrm>
          <a:off x="3536950" y="1006475"/>
          <a:ext cx="2406650" cy="153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00" name="Równanie" r:id="rId8" imgW="1434960" imgH="914400" progId="Equation.3">
                  <p:embed/>
                </p:oleObj>
              </mc:Choice>
              <mc:Fallback>
                <p:oleObj name="Równanie" r:id="rId8" imgW="1434960" imgH="914400" progId="Equation.3">
                  <p:embed/>
                  <p:pic>
                    <p:nvPicPr>
                      <p:cNvPr id="24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6950" y="1006475"/>
                        <a:ext cx="2406650" cy="153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1447800" y="6096000"/>
            <a:ext cx="7696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pl-PL" altLang="pl-PL" i="1" dirty="0" smtClean="0">
                <a:latin typeface="Times New Roman" panose="02020603050405020304" pitchFamily="18" charset="0"/>
              </a:rPr>
              <a:t>k</a:t>
            </a:r>
            <a:r>
              <a:rPr lang="pl-PL" altLang="pl-PL" i="1" baseline="-25000" dirty="0" smtClean="0">
                <a:latin typeface="Times New Roman" panose="02020603050405020304" pitchFamily="18" charset="0"/>
              </a:rPr>
              <a:t>1</a:t>
            </a:r>
            <a:r>
              <a:rPr lang="pl-PL" altLang="pl-PL" i="1" dirty="0" smtClean="0">
                <a:latin typeface="Times New Roman" panose="02020603050405020304" pitchFamily="18" charset="0"/>
              </a:rPr>
              <a:t> and k</a:t>
            </a:r>
            <a:r>
              <a:rPr lang="pl-PL" altLang="pl-PL" i="1" baseline="-25000" dirty="0" smtClean="0">
                <a:latin typeface="Times New Roman" panose="02020603050405020304" pitchFamily="18" charset="0"/>
              </a:rPr>
              <a:t>2</a:t>
            </a:r>
            <a:r>
              <a:rPr lang="pl-PL" altLang="pl-PL" dirty="0" smtClean="0">
                <a:latin typeface="Times New Roman" panose="02020603050405020304" pitchFamily="18" charset="0"/>
              </a:rPr>
              <a:t>:</a:t>
            </a:r>
            <a:r>
              <a:rPr lang="pl-PL" altLang="pl-PL" i="1" dirty="0" smtClean="0">
                <a:latin typeface="Times New Roman" panose="02020603050405020304" pitchFamily="18" charset="0"/>
              </a:rPr>
              <a:t> </a:t>
            </a:r>
            <a:r>
              <a:rPr lang="pl-PL" altLang="pl-PL" dirty="0" err="1" smtClean="0">
                <a:latin typeface="Times New Roman" panose="02020603050405020304" pitchFamily="18" charset="0"/>
              </a:rPr>
              <a:t>recall</a:t>
            </a:r>
            <a:r>
              <a:rPr lang="pl-PL" altLang="pl-PL" dirty="0" smtClean="0">
                <a:latin typeface="Times New Roman" panose="02020603050405020304" pitchFamily="18" charset="0"/>
              </a:rPr>
              <a:t> </a:t>
            </a:r>
            <a:r>
              <a:rPr lang="pl-PL" altLang="pl-PL" i="1" dirty="0" smtClean="0">
                <a:latin typeface="Symbol" panose="05050102010706020507" pitchFamily="18" charset="2"/>
              </a:rPr>
              <a:t>c</a:t>
            </a:r>
            <a:r>
              <a:rPr lang="pl-PL" altLang="pl-PL" dirty="0" smtClean="0">
                <a:latin typeface="Times New Roman" panose="02020603050405020304" pitchFamily="18" charset="0"/>
              </a:rPr>
              <a:t>^2 </a:t>
            </a:r>
            <a:r>
              <a:rPr lang="pl-PL" altLang="pl-PL" dirty="0" err="1" smtClean="0">
                <a:latin typeface="Times New Roman" panose="02020603050405020304" pitchFamily="18" charset="0"/>
              </a:rPr>
              <a:t>distribution</a:t>
            </a:r>
            <a:endParaRPr lang="en-GB" altLang="pl-PL" dirty="0">
              <a:latin typeface="Times New Roman" panose="02020603050405020304" pitchFamily="18" charset="0"/>
            </a:endParaRPr>
          </a:p>
        </p:txBody>
      </p:sp>
      <p:graphicFrame>
        <p:nvGraphicFramePr>
          <p:cNvPr id="15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1203056"/>
              </p:ext>
            </p:extLst>
          </p:nvPr>
        </p:nvGraphicFramePr>
        <p:xfrm>
          <a:off x="862013" y="4521200"/>
          <a:ext cx="3702050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01" name="Równanie" r:id="rId10" imgW="1930320" imgH="507960" progId="Equation.3">
                  <p:embed/>
                </p:oleObj>
              </mc:Choice>
              <mc:Fallback>
                <p:oleObj name="Równanie" r:id="rId10" imgW="1930320" imgH="507960" progId="Equation.3">
                  <p:embed/>
                  <p:pic>
                    <p:nvPicPr>
                      <p:cNvPr id="17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013" y="4521200"/>
                        <a:ext cx="3702050" cy="111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780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  <a:noFill/>
        </p:spPr>
        <p:txBody>
          <a:bodyPr/>
          <a:lstStyle/>
          <a:p>
            <a:pPr algn="r" eaLnBrk="1" hangingPunct="1"/>
            <a:r>
              <a:rPr lang="pl-PL" altLang="pl-PL" sz="3600" dirty="0" smtClean="0">
                <a:solidFill>
                  <a:srgbClr val="A50021"/>
                </a:solidFill>
                <a:latin typeface="Times New Roman" panose="02020603050405020304" pitchFamily="18" charset="0"/>
              </a:rPr>
              <a:t>Beta </a:t>
            </a:r>
            <a:r>
              <a:rPr lang="pl-PL" altLang="pl-PL" sz="3600" dirty="0" smtClean="0">
                <a:solidFill>
                  <a:srgbClr val="A50021"/>
                </a:solidFill>
                <a:latin typeface="Times New Roman" panose="02020603050405020304" pitchFamily="18" charset="0"/>
              </a:rPr>
              <a:t>Distribution</a:t>
            </a:r>
            <a:r>
              <a:rPr lang="en-GB" altLang="pl-PL" sz="3600" dirty="0" smtClean="0">
                <a:solidFill>
                  <a:srgbClr val="A50021"/>
                </a:solidFill>
                <a:latin typeface="Times New Roman" panose="02020603050405020304" pitchFamily="18" charset="0"/>
              </a:rPr>
              <a:t/>
            </a:r>
            <a:br>
              <a:rPr lang="en-GB" altLang="pl-PL" sz="3600" dirty="0" smtClean="0">
                <a:solidFill>
                  <a:srgbClr val="A50021"/>
                </a:solidFill>
                <a:latin typeface="Times New Roman" panose="02020603050405020304" pitchFamily="18" charset="0"/>
              </a:rPr>
            </a:br>
            <a:r>
              <a:rPr lang="en-GB" altLang="pl-PL" sz="1200" dirty="0" smtClean="0">
                <a:solidFill>
                  <a:srgbClr val="A50021"/>
                </a:solidFill>
                <a:latin typeface="Times New Roman" panose="02020603050405020304" pitchFamily="18" charset="0"/>
              </a:rPr>
              <a:t>____________________________________________________________________________________________</a:t>
            </a:r>
            <a:endParaRPr lang="en-GB" altLang="pl-PL" dirty="0" smtClean="0">
              <a:latin typeface="Times New Roman" panose="02020603050405020304" pitchFamily="18" charset="0"/>
            </a:endParaRPr>
          </a:p>
        </p:txBody>
      </p:sp>
      <p:sp>
        <p:nvSpPr>
          <p:cNvPr id="4101" name="Line 3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2" name="Line 4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2341" name="Text Box 5"/>
          <p:cNvSpPr txBox="1">
            <a:spLocks noChangeArrowheads="1"/>
          </p:cNvSpPr>
          <p:nvPr/>
        </p:nvSpPr>
        <p:spPr bwMode="auto">
          <a:xfrm>
            <a:off x="0" y="5867400"/>
            <a:ext cx="1524000" cy="517525"/>
          </a:xfrm>
          <a:prstGeom prst="rect">
            <a:avLst/>
          </a:prstGeom>
          <a:solidFill>
            <a:schemeClr val="bg1"/>
          </a:solidFill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pl-PL" sz="14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Mathematical </a:t>
            </a:r>
            <a:r>
              <a:rPr lang="en-GB" sz="14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Statistics: </a:t>
            </a:r>
            <a:r>
              <a:rPr lang="pl-PL" sz="14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5</a:t>
            </a:r>
            <a:endParaRPr lang="en-GB" sz="140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4104" name="Text Box 6"/>
          <p:cNvSpPr txBox="1">
            <a:spLocks noChangeArrowheads="1"/>
          </p:cNvSpPr>
          <p:nvPr/>
        </p:nvSpPr>
        <p:spPr bwMode="auto">
          <a:xfrm>
            <a:off x="2133600" y="533400"/>
            <a:ext cx="3124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l-PL" altLang="pl-PL" sz="2000" b="1" dirty="0" err="1" smtClean="0">
                <a:solidFill>
                  <a:srgbClr val="A50021"/>
                </a:solidFill>
                <a:latin typeface="Times New Roman" panose="02020603050405020304" pitchFamily="18" charset="0"/>
              </a:rPr>
              <a:t>moments</a:t>
            </a:r>
            <a:endParaRPr lang="en-GB" altLang="pl-PL" sz="1600" dirty="0">
              <a:latin typeface="Times New Roman" panose="02020603050405020304" pitchFamily="18" charset="0"/>
            </a:endParaRPr>
          </a:p>
        </p:txBody>
      </p:sp>
      <p:sp>
        <p:nvSpPr>
          <p:cNvPr id="142344" name="Rectangle 8"/>
          <p:cNvSpPr>
            <a:spLocks noChangeArrowheads="1"/>
          </p:cNvSpPr>
          <p:nvPr/>
        </p:nvSpPr>
        <p:spPr bwMode="auto">
          <a:xfrm>
            <a:off x="381000" y="990600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pl-PL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Parameters</a:t>
            </a:r>
            <a:r>
              <a:rPr lang="pl-PL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:</a:t>
            </a:r>
            <a:endParaRPr lang="en-GB" sz="2800" dirty="0">
              <a:latin typeface="Times New Roman" pitchFamily="18" charset="0"/>
            </a:endParaRPr>
          </a:p>
        </p:txBody>
      </p:sp>
      <p:sp>
        <p:nvSpPr>
          <p:cNvPr id="142346" name="Rectangle 10"/>
          <p:cNvSpPr>
            <a:spLocks noChangeArrowheads="1"/>
          </p:cNvSpPr>
          <p:nvPr/>
        </p:nvSpPr>
        <p:spPr bwMode="auto">
          <a:xfrm>
            <a:off x="381000" y="2209800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pl-PL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expected</a:t>
            </a:r>
            <a:r>
              <a:rPr lang="pl-PL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pl-PL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value</a:t>
            </a:r>
            <a:r>
              <a:rPr lang="pl-PL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:                                                    </a:t>
            </a:r>
            <a:r>
              <a:rPr lang="pl-PL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variance</a:t>
            </a:r>
            <a:r>
              <a:rPr lang="pl-PL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:</a:t>
            </a:r>
            <a:endParaRPr lang="en-GB" sz="2800" dirty="0">
              <a:latin typeface="Times New Roman" pitchFamily="18" charset="0"/>
            </a:endParaRPr>
          </a:p>
        </p:txBody>
      </p:sp>
      <p:graphicFrame>
        <p:nvGraphicFramePr>
          <p:cNvPr id="16" name="Object 12"/>
          <p:cNvGraphicFramePr>
            <a:graphicFrameLocks noChangeAspect="1"/>
          </p:cNvGraphicFramePr>
          <p:nvPr/>
        </p:nvGraphicFramePr>
        <p:xfrm>
          <a:off x="809625" y="3006725"/>
          <a:ext cx="1476375" cy="8328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4" name="Równanie" r:id="rId4" imgW="850680" imgH="419040" progId="Equation.3">
                  <p:embed/>
                </p:oleObj>
              </mc:Choice>
              <mc:Fallback>
                <p:oleObj name="Równanie" r:id="rId4" imgW="850680" imgH="419040" progId="Equation.3">
                  <p:embed/>
                  <p:pic>
                    <p:nvPicPr>
                      <p:cNvPr id="1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625" y="3006725"/>
                        <a:ext cx="1476375" cy="8328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2"/>
          <p:cNvGraphicFramePr>
            <a:graphicFrameLocks noChangeAspect="1"/>
          </p:cNvGraphicFramePr>
          <p:nvPr/>
        </p:nvGraphicFramePr>
        <p:xfrm>
          <a:off x="5950424" y="2944541"/>
          <a:ext cx="3117376" cy="94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5" name="Równanie" r:id="rId6" imgW="1625400" imgH="431640" progId="Equation.3">
                  <p:embed/>
                </p:oleObj>
              </mc:Choice>
              <mc:Fallback>
                <p:oleObj name="Równanie" r:id="rId6" imgW="1625400" imgH="431640" progId="Equation.3">
                  <p:embed/>
                  <p:pic>
                    <p:nvPicPr>
                      <p:cNvPr id="17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0424" y="2944541"/>
                        <a:ext cx="3117376" cy="94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381000" y="4114800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pl-PL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skewness:</a:t>
            </a:r>
            <a:endParaRPr lang="en-GB" sz="2800" dirty="0">
              <a:latin typeface="Times New Roman" pitchFamily="18" charset="0"/>
            </a:endParaRPr>
          </a:p>
        </p:txBody>
      </p:sp>
      <p:graphicFrame>
        <p:nvGraphicFramePr>
          <p:cNvPr id="20" name="Object 12"/>
          <p:cNvGraphicFramePr>
            <a:graphicFrameLocks noChangeAspect="1"/>
          </p:cNvGraphicFramePr>
          <p:nvPr/>
        </p:nvGraphicFramePr>
        <p:xfrm>
          <a:off x="712788" y="4648200"/>
          <a:ext cx="3097212" cy="10059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6" name="Równanie" r:id="rId8" imgW="1701720" imgH="482400" progId="Equation.3">
                  <p:embed/>
                </p:oleObj>
              </mc:Choice>
              <mc:Fallback>
                <p:oleObj name="Równanie" r:id="rId8" imgW="1701720" imgH="482400" progId="Equation.3">
                  <p:embed/>
                  <p:pic>
                    <p:nvPicPr>
                      <p:cNvPr id="2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788" y="4648200"/>
                        <a:ext cx="3097212" cy="10059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4422290"/>
              </p:ext>
            </p:extLst>
          </p:nvPr>
        </p:nvGraphicFramePr>
        <p:xfrm>
          <a:off x="2667001" y="1143001"/>
          <a:ext cx="4343399" cy="1101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7" name="Equation" r:id="rId10" imgW="2603160" imgH="660240" progId="Equation.3">
                  <p:embed/>
                </p:oleObj>
              </mc:Choice>
              <mc:Fallback>
                <p:oleObj name="Equation" r:id="rId10" imgW="2603160" imgH="660240" progId="Equation.3">
                  <p:embed/>
                  <p:pic>
                    <p:nvPicPr>
                      <p:cNvPr id="2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1" y="1143001"/>
                        <a:ext cx="4343399" cy="11019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9897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  <a:noFill/>
        </p:spPr>
        <p:txBody>
          <a:bodyPr/>
          <a:lstStyle/>
          <a:p>
            <a:pPr algn="r" eaLnBrk="1" hangingPunct="1"/>
            <a:r>
              <a:rPr lang="pl-PL" altLang="pl-PL" sz="3600" dirty="0" smtClean="0">
                <a:solidFill>
                  <a:srgbClr val="A50021"/>
                </a:solidFill>
                <a:latin typeface="Times New Roman" panose="02020603050405020304" pitchFamily="18" charset="0"/>
              </a:rPr>
              <a:t>Poisson </a:t>
            </a:r>
            <a:r>
              <a:rPr lang="pl-PL" altLang="pl-PL" sz="3600" dirty="0" smtClean="0">
                <a:solidFill>
                  <a:srgbClr val="A50021"/>
                </a:solidFill>
                <a:latin typeface="Times New Roman" panose="02020603050405020304" pitchFamily="18" charset="0"/>
              </a:rPr>
              <a:t>Distribution</a:t>
            </a:r>
            <a:r>
              <a:rPr lang="en-GB" altLang="pl-PL" sz="3600" dirty="0" smtClean="0">
                <a:solidFill>
                  <a:srgbClr val="A50021"/>
                </a:solidFill>
                <a:latin typeface="Times New Roman" panose="02020603050405020304" pitchFamily="18" charset="0"/>
              </a:rPr>
              <a:t/>
            </a:r>
            <a:br>
              <a:rPr lang="en-GB" altLang="pl-PL" sz="3600" dirty="0" smtClean="0">
                <a:solidFill>
                  <a:srgbClr val="A50021"/>
                </a:solidFill>
                <a:latin typeface="Times New Roman" panose="02020603050405020304" pitchFamily="18" charset="0"/>
              </a:rPr>
            </a:br>
            <a:r>
              <a:rPr lang="en-GB" altLang="pl-PL" sz="1200" dirty="0" smtClean="0">
                <a:solidFill>
                  <a:srgbClr val="A50021"/>
                </a:solidFill>
                <a:latin typeface="Times New Roman" panose="02020603050405020304" pitchFamily="18" charset="0"/>
              </a:rPr>
              <a:t>____________________________________________________________________________________________</a:t>
            </a:r>
            <a:endParaRPr lang="en-GB" altLang="pl-PL" dirty="0" smtClean="0">
              <a:latin typeface="Times New Roman" panose="02020603050405020304" pitchFamily="18" charset="0"/>
            </a:endParaRPr>
          </a:p>
        </p:txBody>
      </p:sp>
      <p:sp>
        <p:nvSpPr>
          <p:cNvPr id="4101" name="Line 3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2" name="Line 4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2341" name="Text Box 5"/>
          <p:cNvSpPr txBox="1">
            <a:spLocks noChangeArrowheads="1"/>
          </p:cNvSpPr>
          <p:nvPr/>
        </p:nvSpPr>
        <p:spPr bwMode="auto">
          <a:xfrm>
            <a:off x="0" y="5867400"/>
            <a:ext cx="1524000" cy="517525"/>
          </a:xfrm>
          <a:prstGeom prst="rect">
            <a:avLst/>
          </a:prstGeom>
          <a:solidFill>
            <a:schemeClr val="bg1"/>
          </a:solidFill>
          <a:ln w="76200" cmpd="tri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pl-PL" sz="14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Mathematical </a:t>
            </a:r>
            <a:r>
              <a:rPr lang="en-GB" sz="14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Statistics: </a:t>
            </a:r>
            <a:r>
              <a:rPr lang="pl-PL" sz="14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5</a:t>
            </a:r>
            <a:endParaRPr lang="en-GB" sz="140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4104" name="Text Box 6"/>
          <p:cNvSpPr txBox="1">
            <a:spLocks noChangeArrowheads="1"/>
          </p:cNvSpPr>
          <p:nvPr/>
        </p:nvSpPr>
        <p:spPr bwMode="auto">
          <a:xfrm>
            <a:off x="2133600" y="533400"/>
            <a:ext cx="3124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l-PL" altLang="pl-PL" sz="2000" b="1" dirty="0" err="1" smtClean="0">
                <a:solidFill>
                  <a:srgbClr val="A50021"/>
                </a:solidFill>
                <a:latin typeface="Times New Roman" panose="02020603050405020304" pitchFamily="18" charset="0"/>
              </a:rPr>
              <a:t>moments</a:t>
            </a:r>
            <a:endParaRPr lang="en-GB" altLang="pl-PL" sz="1600" dirty="0">
              <a:latin typeface="Times New Roman" panose="02020603050405020304" pitchFamily="18" charset="0"/>
            </a:endParaRPr>
          </a:p>
        </p:txBody>
      </p:sp>
      <p:sp>
        <p:nvSpPr>
          <p:cNvPr id="142344" name="Rectangle 8"/>
          <p:cNvSpPr>
            <a:spLocks noChangeArrowheads="1"/>
          </p:cNvSpPr>
          <p:nvPr/>
        </p:nvSpPr>
        <p:spPr bwMode="auto">
          <a:xfrm>
            <a:off x="381000" y="990600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pl-PL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Parameters</a:t>
            </a:r>
            <a:r>
              <a:rPr lang="pl-PL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:</a:t>
            </a:r>
            <a:endParaRPr lang="en-GB" sz="2800" dirty="0">
              <a:latin typeface="Times New Roman" pitchFamily="18" charset="0"/>
            </a:endParaRPr>
          </a:p>
        </p:txBody>
      </p:sp>
      <p:sp>
        <p:nvSpPr>
          <p:cNvPr id="142346" name="Rectangle 10"/>
          <p:cNvSpPr>
            <a:spLocks noChangeArrowheads="1"/>
          </p:cNvSpPr>
          <p:nvPr/>
        </p:nvSpPr>
        <p:spPr bwMode="auto">
          <a:xfrm>
            <a:off x="381000" y="2209800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pl-PL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expected</a:t>
            </a:r>
            <a:r>
              <a:rPr lang="pl-PL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pl-PL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value</a:t>
            </a:r>
            <a:r>
              <a:rPr lang="pl-PL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:                                                    </a:t>
            </a:r>
            <a:r>
              <a:rPr lang="pl-PL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variance</a:t>
            </a:r>
            <a:r>
              <a:rPr lang="pl-PL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:</a:t>
            </a:r>
            <a:endParaRPr lang="en-GB" sz="2800" dirty="0">
              <a:latin typeface="Times New Roman" pitchFamily="18" charset="0"/>
            </a:endParaRPr>
          </a:p>
        </p:txBody>
      </p:sp>
      <p:graphicFrame>
        <p:nvGraphicFramePr>
          <p:cNvPr id="1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4806251"/>
              </p:ext>
            </p:extLst>
          </p:nvPr>
        </p:nvGraphicFramePr>
        <p:xfrm>
          <a:off x="871538" y="3208338"/>
          <a:ext cx="992187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0" name="Równanie" r:id="rId4" imgW="571320" imgH="215640" progId="Equation.3">
                  <p:embed/>
                </p:oleObj>
              </mc:Choice>
              <mc:Fallback>
                <p:oleObj name="Równanie" r:id="rId4" imgW="571320" imgH="215640" progId="Equation.3">
                  <p:embed/>
                  <p:pic>
                    <p:nvPicPr>
                      <p:cNvPr id="1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1538" y="3208338"/>
                        <a:ext cx="992187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1471342"/>
              </p:ext>
            </p:extLst>
          </p:nvPr>
        </p:nvGraphicFramePr>
        <p:xfrm>
          <a:off x="7569200" y="3179763"/>
          <a:ext cx="1096963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1" name="Równanie" r:id="rId6" imgW="571320" imgH="215640" progId="Equation.3">
                  <p:embed/>
                </p:oleObj>
              </mc:Choice>
              <mc:Fallback>
                <p:oleObj name="Równanie" r:id="rId6" imgW="571320" imgH="215640" progId="Equation.3">
                  <p:embed/>
                  <p:pic>
                    <p:nvPicPr>
                      <p:cNvPr id="17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69200" y="3179763"/>
                        <a:ext cx="1096963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381000" y="4114800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pl-PL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skewness:</a:t>
            </a:r>
            <a:endParaRPr lang="en-GB" sz="2800" dirty="0">
              <a:latin typeface="Times New Roman" pitchFamily="18" charset="0"/>
            </a:endParaRPr>
          </a:p>
        </p:txBody>
      </p:sp>
      <p:graphicFrame>
        <p:nvGraphicFramePr>
          <p:cNvPr id="2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9487366"/>
              </p:ext>
            </p:extLst>
          </p:nvPr>
        </p:nvGraphicFramePr>
        <p:xfrm>
          <a:off x="827088" y="4913313"/>
          <a:ext cx="1363662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2" name="Równanie" r:id="rId8" imgW="749160" imgH="228600" progId="Equation.3">
                  <p:embed/>
                </p:oleObj>
              </mc:Choice>
              <mc:Fallback>
                <p:oleObj name="Równanie" r:id="rId8" imgW="749160" imgH="228600" progId="Equation.3">
                  <p:embed/>
                  <p:pic>
                    <p:nvPicPr>
                      <p:cNvPr id="2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4913313"/>
                        <a:ext cx="1363662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1"/>
          <p:cNvGraphicFramePr>
            <a:graphicFrameLocks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3787968"/>
              </p:ext>
            </p:extLst>
          </p:nvPr>
        </p:nvGraphicFramePr>
        <p:xfrm>
          <a:off x="3467100" y="1164514"/>
          <a:ext cx="18288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3" name="Równanie" r:id="rId10" imgW="838080" imgH="419040" progId="Equation.3">
                  <p:embed/>
                </p:oleObj>
              </mc:Choice>
              <mc:Fallback>
                <p:oleObj name="Równanie" r:id="rId10" imgW="838080" imgH="419040" progId="Equation.3">
                  <p:embed/>
                  <p:pic>
                    <p:nvPicPr>
                      <p:cNvPr id="24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7100" y="1164514"/>
                        <a:ext cx="18288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2883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5288</TotalTime>
  <Words>218</Words>
  <Application>Microsoft Office PowerPoint</Application>
  <PresentationFormat>On-screen Show (4:3)</PresentationFormat>
  <Paragraphs>54</Paragraphs>
  <Slides>7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Times New Roman</vt:lpstr>
      <vt:lpstr>Symbol</vt:lpstr>
      <vt:lpstr>Projekt domyślny</vt:lpstr>
      <vt:lpstr>Microsoft Equation 3.0</vt:lpstr>
      <vt:lpstr>PowerPoint Presentation</vt:lpstr>
      <vt:lpstr>Gamma Distribution ____________________________________________________________________________________________</vt:lpstr>
      <vt:lpstr>c^2 Distribution ____________________________________________________________________________________________</vt:lpstr>
      <vt:lpstr>Student’s t Distribution ____________________________________________________________________________________________</vt:lpstr>
      <vt:lpstr>F Distribution ____________________________________________________________________________________________</vt:lpstr>
      <vt:lpstr>Beta Distribution ____________________________________________________________________________________________</vt:lpstr>
      <vt:lpstr>Poisson Distribution ____________________________________________________________________________________________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Jacek WALLUSCH</dc:creator>
  <cp:lastModifiedBy>Jacek WALLUSCH</cp:lastModifiedBy>
  <cp:revision>134</cp:revision>
  <cp:lastPrinted>1601-01-01T00:00:00Z</cp:lastPrinted>
  <dcterms:created xsi:type="dcterms:W3CDTF">1601-01-01T00:00:00Z</dcterms:created>
  <dcterms:modified xsi:type="dcterms:W3CDTF">2016-12-07T11:14:10Z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