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1" r:id="rId3"/>
    <p:sldId id="320" r:id="rId4"/>
    <p:sldId id="321" r:id="rId5"/>
    <p:sldId id="322" r:id="rId6"/>
    <p:sldId id="327" r:id="rId7"/>
    <p:sldId id="328" r:id="rId8"/>
    <p:sldId id="329" r:id="rId9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74" autoAdjust="0"/>
  </p:normalViewPr>
  <p:slideViewPr>
    <p:cSldViewPr>
      <p:cViewPr varScale="1">
        <p:scale>
          <a:sx n="104" d="100"/>
          <a:sy n="104" d="100"/>
        </p:scale>
        <p:origin x="18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noProof="0"/>
              <a:t>Kliknij, aby edytować style wzorca tekstu</a:t>
            </a:r>
          </a:p>
          <a:p>
            <a:pPr lvl="1"/>
            <a:r>
              <a:rPr lang="pl-PL" altLang="en-US" noProof="0"/>
              <a:t>Drugi poziom</a:t>
            </a:r>
          </a:p>
          <a:p>
            <a:pPr lvl="2"/>
            <a:r>
              <a:rPr lang="pl-PL" altLang="en-US" noProof="0"/>
              <a:t>Trzeci poziom</a:t>
            </a:r>
          </a:p>
          <a:p>
            <a:pPr lvl="3"/>
            <a:r>
              <a:rPr lang="pl-PL" altLang="en-US" noProof="0"/>
              <a:t>Czwarty poziom</a:t>
            </a:r>
          </a:p>
          <a:p>
            <a:pPr lvl="4"/>
            <a:r>
              <a:rPr lang="pl-PL" altLang="en-US" noProof="0"/>
              <a:t>Piąty poziom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09A9470E-8061-486C-9659-98DE1106C21B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5618E3-F3D5-4895-9F1A-62BC7A616C91}" type="slidenum">
              <a:rPr lang="pl-PL" altLang="en-US" b="0" smtClean="0"/>
              <a:pPr/>
              <a:t>2</a:t>
            </a:fld>
            <a:endParaRPr lang="pl-PL" altLang="en-US" b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l-PL" altLang="en-US"/>
              <a:t>Probability distribution and uncertainty and risk – this topic will be reconsidered soon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AD8F8D-6608-4909-B5D1-EA5B0E384C5F}" type="slidenum">
              <a:rPr lang="pl-PL" altLang="en-US" b="0" smtClean="0"/>
              <a:pPr/>
              <a:t>3</a:t>
            </a:fld>
            <a:endParaRPr lang="pl-PL" altLang="en-US" b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l-PL" altLang="en-US"/>
              <a:t>Probability distribution and uncertainty and risk – this topic will be reconsidered soon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148F40-73F6-4544-8916-09A022D9440C}" type="slidenum">
              <a:rPr lang="pl-PL" altLang="en-US" b="0" smtClean="0"/>
              <a:pPr/>
              <a:t>4</a:t>
            </a:fld>
            <a:endParaRPr lang="pl-PL" altLang="en-US" b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l-PL" altLang="en-US"/>
              <a:t>Probability distribution and uncertainty and risk – this topic will be reconsidered soon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E8F7E7-F495-4514-B0CF-CFE296E7564E}" type="slidenum">
              <a:rPr lang="pl-PL" altLang="en-US" b="0" smtClean="0"/>
              <a:pPr/>
              <a:t>5</a:t>
            </a:fld>
            <a:endParaRPr lang="pl-PL" altLang="en-US" b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l-PL" altLang="en-US"/>
              <a:t>Probability distribution and uncertainty and risk – this topic will be reconsidered soon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8D35D6-9F7F-445A-BC67-521A079B02D5}" type="slidenum">
              <a:rPr lang="pl-PL" altLang="en-US" b="0" smtClean="0"/>
              <a:pPr/>
              <a:t>6</a:t>
            </a:fld>
            <a:endParaRPr lang="pl-PL" altLang="en-US" b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l-PL" altLang="en-US"/>
              <a:t>Probability distribution and uncertainty and risk – this topic will be reconsidered soon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677454-C47C-492E-8A8A-621F138F6F7E}" type="slidenum">
              <a:rPr lang="pl-PL" altLang="en-US" b="0" smtClean="0"/>
              <a:pPr/>
              <a:t>7</a:t>
            </a:fld>
            <a:endParaRPr lang="pl-PL" altLang="en-US" b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l-PL" altLang="en-US"/>
              <a:t>Probability distribution and uncertainty and risk – this topic will be reconsidered soon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677454-C47C-492E-8A8A-621F138F6F7E}" type="slidenum">
              <a:rPr lang="pl-PL" altLang="en-US" b="0" smtClean="0"/>
              <a:pPr/>
              <a:t>8</a:t>
            </a:fld>
            <a:endParaRPr lang="pl-PL" altLang="en-US" b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pl-PL" altLang="en-US"/>
              <a:t>Probability distribution and uncertainty and risk – this topic will be reconsidered soon</a:t>
            </a:r>
          </a:p>
        </p:txBody>
      </p:sp>
    </p:spTree>
    <p:extLst>
      <p:ext uri="{BB962C8B-B14F-4D97-AF65-F5344CB8AC3E}">
        <p14:creationId xmlns:p14="http://schemas.microsoft.com/office/powerpoint/2010/main" val="366676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03658-7CE8-4B4B-A3A9-8BB7DC1F42B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14817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0704B-4AC4-4DD8-8DF4-919C38A219DD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40965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42AB4-D593-4A8B-A4B8-8D09024358E7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13362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923A1-1C40-4133-9E49-C88EB031CF9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99096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4E8C2-F716-4517-BDBA-15E8015DD02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92235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7D9C6-F828-4E9D-B174-F0F32068C09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87842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2D9B1-EBD5-48AD-9F4B-5A315A587FFB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25921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588D0-1606-4BDE-8B43-04D8CE13C98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56700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325D7-BFA2-4489-8A62-4E2DF0CC78B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61593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F22F1-62AF-49C3-9B20-61D591AA813D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227590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DFEA8-BBA0-4BE6-A1BD-0BB40D214CF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299308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Kliknij, aby edytować style wzorca tekstu</a:t>
            </a:r>
          </a:p>
          <a:p>
            <a:pPr lvl="1"/>
            <a:r>
              <a:rPr lang="pl-PL" altLang="en-US"/>
              <a:t>Drugi poziom</a:t>
            </a:r>
          </a:p>
          <a:p>
            <a:pPr lvl="2"/>
            <a:r>
              <a:rPr lang="pl-PL" altLang="en-US"/>
              <a:t>Trzeci poziom</a:t>
            </a:r>
          </a:p>
          <a:p>
            <a:pPr lvl="3"/>
            <a:r>
              <a:rPr lang="pl-PL" altLang="en-US"/>
              <a:t>Czwarty poziom</a:t>
            </a:r>
          </a:p>
          <a:p>
            <a:pPr lvl="4"/>
            <a:r>
              <a:rPr lang="pl-PL" altLang="en-US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E6D72A07-0FA5-408E-9C61-EB82D67F6B7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 b="0">
                <a:solidFill>
                  <a:schemeClr val="bg1"/>
                </a:solidFill>
                <a:latin typeface="Times New Roman" panose="02020603050405020304" pitchFamily="18" charset="0"/>
              </a:rPr>
              <a:t>Jacek Wallusch</a:t>
            </a:r>
            <a:br>
              <a:rPr lang="en-GB" altLang="en-US" sz="4000" b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GB" altLang="en-US" sz="3600" b="0">
                <a:solidFill>
                  <a:schemeClr val="bg1"/>
                </a:solidFill>
                <a:latin typeface="Times New Roman" panose="02020603050405020304" pitchFamily="18" charset="0"/>
              </a:rPr>
              <a:t>_________________________________</a:t>
            </a:r>
            <a:br>
              <a:rPr lang="en-GB" altLang="en-US" sz="3600" b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br>
              <a:rPr lang="en-GB" altLang="en-US" sz="3600" b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GB" altLang="en-US" sz="3600" b="0">
                <a:solidFill>
                  <a:schemeClr val="bg1"/>
                </a:solidFill>
                <a:latin typeface="Times New Roman" panose="02020603050405020304" pitchFamily="18" charset="0"/>
              </a:rPr>
              <a:t>Mathematical </a:t>
            </a:r>
            <a:r>
              <a:rPr lang="en-GB" altLang="en-US" sz="4000" b="0">
                <a:solidFill>
                  <a:schemeClr val="bg1"/>
                </a:solidFill>
                <a:latin typeface="Times New Roman" panose="02020603050405020304" pitchFamily="18" charset="0"/>
              </a:rPr>
              <a:t>Statistics                    for International Business</a:t>
            </a:r>
            <a:endParaRPr lang="en-GB" altLang="en-US" sz="3600" b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581400"/>
            <a:ext cx="91440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4800" b="0">
                <a:solidFill>
                  <a:schemeClr val="bg1"/>
                </a:solidFill>
                <a:latin typeface="Times New Roman" panose="02020603050405020304" pitchFamily="18" charset="0"/>
              </a:rPr>
              <a:t>Lecture </a:t>
            </a:r>
            <a:r>
              <a:rPr lang="pl-PL" altLang="en-US" sz="4800" b="0">
                <a:solidFill>
                  <a:schemeClr val="bg1"/>
                </a:solidFill>
                <a:latin typeface="Times New Roman" panose="02020603050405020304" pitchFamily="18" charset="0"/>
              </a:rPr>
              <a:t>4</a:t>
            </a:r>
            <a:r>
              <a:rPr lang="en-GB" altLang="en-US" sz="4800" b="0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buFontTx/>
              <a:buNone/>
            </a:pPr>
            <a:r>
              <a:rPr lang="pl-PL" altLang="en-US" sz="4800" b="0">
                <a:solidFill>
                  <a:schemeClr val="bg1"/>
                </a:solidFill>
                <a:latin typeface="Times New Roman" panose="02020603050405020304" pitchFamily="18" charset="0"/>
              </a:rPr>
              <a:t>Chebyshev Inequality</a:t>
            </a:r>
            <a:endParaRPr lang="en-GB" altLang="en-US" sz="4800" b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en-GB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  <a:t>Chebyshev Theorem</a:t>
            </a:r>
            <a:br>
              <a:rPr lang="en-GB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graphicFrame>
        <p:nvGraphicFramePr>
          <p:cNvPr id="4099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Równanie" r:id="rId4" imgW="114151" imgH="215619" progId="Equation.3">
                  <p:embed/>
                </p:oleObj>
              </mc:Choice>
              <mc:Fallback>
                <p:oleObj name="Równanie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75443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1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Mathematical Statistics: 4</a:t>
            </a:r>
            <a:endParaRPr lang="en-GB" altLang="en-US" sz="1400" b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3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A50021"/>
                </a:solidFill>
                <a:latin typeface="Times New Roman" panose="02020603050405020304" pitchFamily="18" charset="0"/>
              </a:rPr>
              <a:t>problem</a:t>
            </a:r>
            <a:endParaRPr lang="en-GB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304800" y="11430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How to calculate the probability when the mean value is known?</a:t>
            </a:r>
          </a:p>
          <a:p>
            <a:pPr eaLnBrk="1" hangingPunct="1">
              <a:buFontTx/>
              <a:buNone/>
              <a:defRPr/>
            </a:pPr>
            <a:endParaRPr lang="en-GB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76832" name="Rectangle 32"/>
          <p:cNvSpPr>
            <a:spLocks noChangeArrowheads="1"/>
          </p:cNvSpPr>
          <p:nvPr/>
        </p:nvSpPr>
        <p:spPr bwMode="auto">
          <a:xfrm>
            <a:off x="304800" y="25908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Use the Chebyshev Theorem:</a:t>
            </a:r>
          </a:p>
          <a:p>
            <a:pPr eaLnBrk="1" hangingPunct="1">
              <a:buFontTx/>
              <a:buNone/>
              <a:defRPr/>
            </a:pPr>
            <a:endParaRPr lang="en-GB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76834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altLang="en-US" sz="2000" b="0">
                <a:latin typeface="Times New Roman" panose="02020603050405020304" pitchFamily="18" charset="0"/>
              </a:rPr>
              <a:t>REMARK: finite expected value (unit root process)</a:t>
            </a:r>
            <a:endParaRPr lang="en-GB" altLang="en-US" sz="20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4107" name="Object 37"/>
          <p:cNvGraphicFramePr>
            <a:graphicFrameLocks noChangeAspect="1"/>
          </p:cNvGraphicFramePr>
          <p:nvPr/>
        </p:nvGraphicFramePr>
        <p:xfrm>
          <a:off x="4724400" y="3505200"/>
          <a:ext cx="3897313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Równanie" r:id="rId6" imgW="1143000" imgH="393700" progId="Equation.3">
                  <p:embed/>
                </p:oleObj>
              </mc:Choice>
              <mc:Fallback>
                <p:oleObj name="Równanie" r:id="rId6" imgW="1143000" imgH="3937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505200"/>
                        <a:ext cx="3897313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38" name="Rectangle 38"/>
          <p:cNvSpPr>
            <a:spLocks noChangeArrowheads="1"/>
          </p:cNvSpPr>
          <p:nvPr/>
        </p:nvSpPr>
        <p:spPr bwMode="auto">
          <a:xfrm>
            <a:off x="381000" y="3276600"/>
            <a:ext cx="4038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0263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6238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altLang="en-US" sz="3200" b="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 </a:t>
            </a:r>
            <a:r>
              <a:rPr lang="en-GB" altLang="en-US" sz="3200" b="0">
                <a:latin typeface="Times New Roman" panose="02020603050405020304" pitchFamily="18" charset="0"/>
              </a:rPr>
              <a:t>is non-negative with a finite expected value;</a:t>
            </a:r>
          </a:p>
          <a:p>
            <a:pPr eaLnBrk="1" hangingPunct="1">
              <a:buFontTx/>
              <a:buNone/>
              <a:defRPr/>
            </a:pPr>
            <a:r>
              <a:rPr lang="en-GB" altLang="en-US" sz="3200" b="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</a:t>
            </a:r>
            <a:r>
              <a:rPr lang="en-GB" altLang="en-US" sz="3200">
                <a:latin typeface="Times New Roman" panose="02020603050405020304" pitchFamily="18" charset="0"/>
              </a:rPr>
              <a:t> </a:t>
            </a:r>
            <a:r>
              <a:rPr lang="en-GB" altLang="en-US" sz="3200" b="0">
                <a:latin typeface="Times New Roman" panose="02020603050405020304" pitchFamily="18" charset="0"/>
              </a:rPr>
              <a:t>is a positive constant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800"/>
                                        <p:tgtEl>
                                          <p:spTgt spid="7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  <a:t>Chebyshev Theorem</a:t>
            </a:r>
            <a:br>
              <a:rPr lang="en-GB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graphicFrame>
        <p:nvGraphicFramePr>
          <p:cNvPr id="6147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Równanie" r:id="rId4" imgW="114151" imgH="215619" progId="Equation.3">
                  <p:embed/>
                </p:oleObj>
              </mc:Choice>
              <mc:Fallback>
                <p:oleObj name="Równanie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75443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Mathematical Statistics: 4</a:t>
            </a:r>
            <a:endParaRPr lang="en-GB" altLang="en-US" sz="1400" b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pl-PL" altLang="en-US" sz="2000">
                <a:solidFill>
                  <a:srgbClr val="A50021"/>
                </a:solidFill>
                <a:latin typeface="Times New Roman" panose="02020603050405020304" pitchFamily="18" charset="0"/>
              </a:rPr>
              <a:t>generalisation</a:t>
            </a:r>
            <a:endParaRPr lang="en-GB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36200" name="Rectangle 8"/>
          <p:cNvSpPr>
            <a:spLocks noChangeArrowheads="1"/>
          </p:cNvSpPr>
          <p:nvPr/>
        </p:nvSpPr>
        <p:spPr bwMode="auto">
          <a:xfrm>
            <a:off x="304800" y="11430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Question:</a:t>
            </a:r>
            <a:endParaRPr lang="en-GB" altLang="en-US" sz="32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136201" name="Rectangle 9"/>
          <p:cNvSpPr>
            <a:spLocks noChangeArrowheads="1"/>
          </p:cNvSpPr>
          <p:nvPr/>
        </p:nvSpPr>
        <p:spPr bwMode="auto">
          <a:xfrm>
            <a:off x="304800" y="2209800"/>
            <a:ext cx="8839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pl-PL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What is the probability that </a:t>
            </a:r>
            <a:r>
              <a:rPr lang="pl-PL" alt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 </a:t>
            </a:r>
            <a:r>
              <a:rPr lang="pl-PL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falls into an interval</a:t>
            </a:r>
            <a:r>
              <a:rPr lang="en-GB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buFontTx/>
              <a:buNone/>
              <a:defRPr/>
            </a:pPr>
            <a:endParaRPr lang="en-GB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1447800" y="6096000"/>
            <a:ext cx="769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l-PL" altLang="en-US" sz="2000" b="0" i="1">
                <a:latin typeface="Times New Roman" panose="02020603050405020304" pitchFamily="18" charset="0"/>
              </a:rPr>
              <a:t>k</a:t>
            </a:r>
            <a:r>
              <a:rPr lang="pl-PL" altLang="en-US" sz="2000" b="0">
                <a:latin typeface="Times New Roman" panose="02020603050405020304" pitchFamily="18" charset="0"/>
              </a:rPr>
              <a:t> – non-negative constant, </a:t>
            </a:r>
            <a:r>
              <a:rPr lang="pl-PL" altLang="en-US" sz="2000" b="0" i="1">
                <a:latin typeface="Symbol" panose="05050102010706020507" pitchFamily="18" charset="2"/>
              </a:rPr>
              <a:t>m</a:t>
            </a:r>
            <a:r>
              <a:rPr lang="pl-PL" altLang="en-US" sz="2000" b="0">
                <a:latin typeface="Times New Roman" panose="02020603050405020304" pitchFamily="18" charset="0"/>
              </a:rPr>
              <a:t> – mean value, </a:t>
            </a:r>
            <a:r>
              <a:rPr lang="pl-PL" altLang="en-US" sz="2000" b="0" i="1">
                <a:latin typeface="Symbol" panose="05050102010706020507" pitchFamily="18" charset="2"/>
              </a:rPr>
              <a:t>s</a:t>
            </a:r>
            <a:r>
              <a:rPr lang="pl-PL" altLang="en-US" sz="2000" b="0">
                <a:latin typeface="Times New Roman" panose="02020603050405020304" pitchFamily="18" charset="0"/>
              </a:rPr>
              <a:t> – standard deviation</a:t>
            </a:r>
            <a:endParaRPr lang="en-GB" altLang="en-US" sz="20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136203" name="Object 11"/>
          <p:cNvGraphicFramePr>
            <a:graphicFrameLocks noChangeAspect="1"/>
          </p:cNvGraphicFramePr>
          <p:nvPr/>
        </p:nvGraphicFramePr>
        <p:xfrm>
          <a:off x="4038600" y="3657600"/>
          <a:ext cx="16033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Równanie" r:id="rId6" imgW="469696" imgH="203112" progId="Equation.3">
                  <p:embed/>
                </p:oleObj>
              </mc:Choice>
              <mc:Fallback>
                <p:oleObj name="Równanie" r:id="rId6" imgW="469696" imgH="203112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657600"/>
                        <a:ext cx="160337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204" name="Rectangle 12"/>
          <p:cNvSpPr>
            <a:spLocks noChangeArrowheads="1"/>
          </p:cNvSpPr>
          <p:nvPr/>
        </p:nvSpPr>
        <p:spPr bwMode="auto">
          <a:xfrm>
            <a:off x="3352800" y="487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0263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6238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en-US" sz="3200" b="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re-write the Chebyshev inequality</a:t>
            </a:r>
            <a:endParaRPr lang="en-GB" altLang="en-US" sz="32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8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3" presetID="12" presetClass="entr" presetSubtype="2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8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01" grpId="0"/>
      <p:bldP spid="1362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  <a:t>Chebyshev Theorem</a:t>
            </a:r>
            <a:br>
              <a:rPr lang="en-GB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graphicFrame>
        <p:nvGraphicFramePr>
          <p:cNvPr id="8195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Równanie" r:id="rId4" imgW="114151" imgH="215619" progId="Equation.3">
                  <p:embed/>
                </p:oleObj>
              </mc:Choice>
              <mc:Fallback>
                <p:oleObj name="Równanie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75443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Mathematical Statistics: 4</a:t>
            </a:r>
            <a:endParaRPr lang="en-GB" altLang="en-US" sz="1400" b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pl-PL" altLang="en-US" sz="2000">
                <a:solidFill>
                  <a:srgbClr val="A50021"/>
                </a:solidFill>
                <a:latin typeface="Times New Roman" panose="02020603050405020304" pitchFamily="18" charset="0"/>
              </a:rPr>
              <a:t>generalisation</a:t>
            </a:r>
            <a:endParaRPr lang="en-GB" altLang="en-US" sz="1600" b="0">
              <a:latin typeface="Times New Roman" panose="02020603050405020304" pitchFamily="18" charset="0"/>
            </a:endParaRPr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304800" y="11430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Probabilities:</a:t>
            </a:r>
            <a:endParaRPr lang="en-GB" altLang="en-US" sz="32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1447800" y="6096000"/>
            <a:ext cx="769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l-PL" altLang="en-US" sz="2000" b="0" i="1">
                <a:latin typeface="Times New Roman" panose="02020603050405020304" pitchFamily="18" charset="0"/>
              </a:rPr>
              <a:t>k</a:t>
            </a:r>
            <a:r>
              <a:rPr lang="pl-PL" altLang="en-US" sz="2000" b="0">
                <a:latin typeface="Times New Roman" panose="02020603050405020304" pitchFamily="18" charset="0"/>
              </a:rPr>
              <a:t> – non-negative constant, </a:t>
            </a:r>
            <a:r>
              <a:rPr lang="pl-PL" altLang="en-US" sz="2000" b="0" i="1">
                <a:latin typeface="Symbol" panose="05050102010706020507" pitchFamily="18" charset="2"/>
              </a:rPr>
              <a:t>m</a:t>
            </a:r>
            <a:r>
              <a:rPr lang="pl-PL" altLang="en-US" sz="2000" b="0">
                <a:latin typeface="Times New Roman" panose="02020603050405020304" pitchFamily="18" charset="0"/>
              </a:rPr>
              <a:t> – mean value, </a:t>
            </a:r>
            <a:r>
              <a:rPr lang="pl-PL" altLang="en-US" sz="2000" b="0" i="1">
                <a:latin typeface="Symbol" panose="05050102010706020507" pitchFamily="18" charset="2"/>
              </a:rPr>
              <a:t>s</a:t>
            </a:r>
            <a:r>
              <a:rPr lang="pl-PL" altLang="en-US" sz="2000" b="0">
                <a:latin typeface="Times New Roman" panose="02020603050405020304" pitchFamily="18" charset="0"/>
              </a:rPr>
              <a:t> – standard deviation</a:t>
            </a:r>
            <a:endParaRPr lang="en-GB" altLang="en-US" sz="20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138251" name="Object 11"/>
          <p:cNvGraphicFramePr>
            <a:graphicFrameLocks noChangeAspect="1"/>
          </p:cNvGraphicFramePr>
          <p:nvPr/>
        </p:nvGraphicFramePr>
        <p:xfrm>
          <a:off x="2590800" y="1752600"/>
          <a:ext cx="4983163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Równanie" r:id="rId6" imgW="1459866" imgH="393529" progId="Equation.3">
                  <p:embed/>
                </p:oleObj>
              </mc:Choice>
              <mc:Fallback>
                <p:oleObj name="Równanie" r:id="rId6" imgW="1459866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752600"/>
                        <a:ext cx="4983163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3352800" y="4876800"/>
            <a:ext cx="579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0263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6238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en-US" sz="3200" b="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explain the result</a:t>
            </a:r>
            <a:endParaRPr lang="en-GB" altLang="en-US" sz="3200" b="0">
              <a:latin typeface="Times New Roman" panose="02020603050405020304" pitchFamily="18" charset="0"/>
            </a:endParaRPr>
          </a:p>
        </p:txBody>
      </p:sp>
      <p:graphicFrame>
        <p:nvGraphicFramePr>
          <p:cNvPr id="138253" name="Object 13"/>
          <p:cNvGraphicFramePr>
            <a:graphicFrameLocks noChangeAspect="1"/>
          </p:cNvGraphicFramePr>
          <p:nvPr/>
        </p:nvGraphicFramePr>
        <p:xfrm>
          <a:off x="2828925" y="3505200"/>
          <a:ext cx="4376738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Równanie" r:id="rId8" imgW="1282700" imgH="393700" progId="Equation.3">
                  <p:embed/>
                </p:oleObj>
              </mc:Choice>
              <mc:Fallback>
                <p:oleObj name="Równanie" r:id="rId8" imgW="1282700" imgH="3937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3505200"/>
                        <a:ext cx="4376738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55" name="Line 15"/>
          <p:cNvSpPr>
            <a:spLocks noChangeShapeType="1"/>
          </p:cNvSpPr>
          <p:nvPr/>
        </p:nvSpPr>
        <p:spPr bwMode="auto">
          <a:xfrm>
            <a:off x="7162800" y="2895600"/>
            <a:ext cx="0" cy="99060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3" presetID="1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8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en-GB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  <a:t>Chebyshev Theorem</a:t>
            </a:r>
            <a:br>
              <a:rPr lang="en-GB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graphicFrame>
        <p:nvGraphicFramePr>
          <p:cNvPr id="10243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Równanie" r:id="rId4" imgW="114151" imgH="215619" progId="Equation.3">
                  <p:embed/>
                </p:oleObj>
              </mc:Choice>
              <mc:Fallback>
                <p:oleObj name="Równanie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75443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Mathematical Statistics: 4</a:t>
            </a:r>
            <a:endParaRPr lang="en-GB" altLang="en-US" sz="1400" b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A50021"/>
                </a:solidFill>
                <a:latin typeface="Times New Roman" panose="02020603050405020304" pitchFamily="18" charset="0"/>
              </a:rPr>
              <a:t>value of </a:t>
            </a:r>
            <a:r>
              <a:rPr lang="en-GB" altLang="en-US" sz="2000" i="1">
                <a:solidFill>
                  <a:srgbClr val="A50021"/>
                </a:solidFill>
                <a:latin typeface="Times New Roman" panose="02020603050405020304" pitchFamily="18" charset="0"/>
              </a:rPr>
              <a:t>k</a:t>
            </a:r>
            <a:endParaRPr lang="en-GB" altLang="en-US" sz="1600" b="0" i="1">
              <a:latin typeface="Times New Roman" panose="02020603050405020304" pitchFamily="18" charset="0"/>
            </a:endParaRPr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304800" y="11430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How to calculate the </a:t>
            </a:r>
            <a:r>
              <a:rPr lang="en-GB" alt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</a:t>
            </a:r>
            <a:r>
              <a:rPr lang="en-GB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GB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140297" name="Text Box 9"/>
          <p:cNvSpPr txBox="1">
            <a:spLocks noChangeArrowheads="1"/>
          </p:cNvSpPr>
          <p:nvPr/>
        </p:nvSpPr>
        <p:spPr bwMode="auto">
          <a:xfrm>
            <a:off x="1447800" y="6096000"/>
            <a:ext cx="769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altLang="en-US" sz="2000" b="0" i="1">
                <a:latin typeface="Times New Roman" panose="02020603050405020304" pitchFamily="18" charset="0"/>
              </a:rPr>
              <a:t>k</a:t>
            </a:r>
            <a:r>
              <a:rPr lang="en-GB" altLang="en-US" sz="2000" b="0">
                <a:latin typeface="Times New Roman" panose="02020603050405020304" pitchFamily="18" charset="0"/>
              </a:rPr>
              <a:t> – non-negative constant, </a:t>
            </a:r>
            <a:r>
              <a:rPr lang="en-GB" altLang="en-US" sz="2000" b="0" i="1">
                <a:latin typeface="Symbol" panose="05050102010706020507" pitchFamily="18" charset="2"/>
              </a:rPr>
              <a:t>m</a:t>
            </a:r>
            <a:r>
              <a:rPr lang="en-GB" altLang="en-US" sz="2000" b="0">
                <a:latin typeface="Times New Roman" panose="02020603050405020304" pitchFamily="18" charset="0"/>
              </a:rPr>
              <a:t> – mean value, </a:t>
            </a:r>
            <a:r>
              <a:rPr lang="en-GB" altLang="en-US" sz="2000" b="0" i="1">
                <a:latin typeface="Symbol" panose="05050102010706020507" pitchFamily="18" charset="2"/>
              </a:rPr>
              <a:t>s</a:t>
            </a:r>
            <a:r>
              <a:rPr lang="en-GB" altLang="en-US" sz="2000" b="0">
                <a:latin typeface="Times New Roman" panose="02020603050405020304" pitchFamily="18" charset="0"/>
              </a:rPr>
              <a:t> – standard deviation</a:t>
            </a:r>
            <a:endParaRPr lang="en-GB" altLang="en-US" sz="20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140298" name="Object 10"/>
          <p:cNvGraphicFramePr>
            <a:graphicFrameLocks noChangeAspect="1"/>
          </p:cNvGraphicFramePr>
          <p:nvPr/>
        </p:nvGraphicFramePr>
        <p:xfrm>
          <a:off x="4953000" y="1447800"/>
          <a:ext cx="2295525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Równanie" r:id="rId6" imgW="672808" imgH="393529" progId="Equation.3">
                  <p:embed/>
                </p:oleObj>
              </mc:Choice>
              <mc:Fallback>
                <p:oleObj name="Równanie" r:id="rId6" imgW="672808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447800"/>
                        <a:ext cx="2295525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302" name="Rectangle 14"/>
          <p:cNvSpPr>
            <a:spLocks noChangeArrowheads="1"/>
          </p:cNvSpPr>
          <p:nvPr/>
        </p:nvSpPr>
        <p:spPr bwMode="auto">
          <a:xfrm>
            <a:off x="304800" y="27432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How to choose </a:t>
            </a:r>
            <a:r>
              <a:rPr lang="en-GB" alt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r>
              <a:rPr lang="en-GB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GB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140303" name="Rectangle 15"/>
          <p:cNvSpPr>
            <a:spLocks noChangeArrowheads="1"/>
          </p:cNvSpPr>
          <p:nvPr/>
        </p:nvSpPr>
        <p:spPr bwMode="auto">
          <a:xfrm>
            <a:off x="304800" y="3352800"/>
            <a:ext cx="8839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b="0">
                <a:latin typeface="Times New Roman" panose="02020603050405020304" pitchFamily="18" charset="0"/>
              </a:rPr>
              <a:t>arbitrary choice</a:t>
            </a:r>
          </a:p>
          <a:p>
            <a:pPr algn="ctr" eaLnBrk="1" hangingPunct="1">
              <a:buFontTx/>
              <a:buNone/>
            </a:pPr>
            <a:r>
              <a:rPr lang="en-GB" altLang="en-US" b="0">
                <a:latin typeface="Times New Roman" panose="02020603050405020304" pitchFamily="18" charset="0"/>
              </a:rPr>
              <a:t>upper limit (</a:t>
            </a:r>
            <a:r>
              <a:rPr lang="en-GB" altLang="en-US" b="0" i="1">
                <a:latin typeface="Times New Roman" panose="02020603050405020304" pitchFamily="18" charset="0"/>
              </a:rPr>
              <a:t>maximum value</a:t>
            </a:r>
            <a:r>
              <a:rPr lang="en-GB" altLang="en-US" b="0">
                <a:latin typeface="Times New Roman" panose="02020603050405020304" pitchFamily="18" charset="0"/>
              </a:rPr>
              <a:t>) </a:t>
            </a:r>
          </a:p>
          <a:p>
            <a:pPr algn="ctr" eaLnBrk="1" hangingPunct="1">
              <a:buFontTx/>
              <a:buNone/>
            </a:pPr>
            <a:r>
              <a:rPr lang="en-GB" altLang="en-US" b="0">
                <a:latin typeface="Times New Roman" panose="02020603050405020304" pitchFamily="18" charset="0"/>
              </a:rPr>
              <a:t>aim</a:t>
            </a:r>
            <a:r>
              <a:rPr lang="pl-PL" altLang="en-US" b="0">
                <a:latin typeface="Times New Roman" panose="02020603050405020304" pitchFamily="18" charset="0"/>
              </a:rPr>
              <a:t> (</a:t>
            </a:r>
            <a:r>
              <a:rPr lang="pl-PL" altLang="en-US" b="0" i="1">
                <a:latin typeface="Times New Roman" panose="02020603050405020304" pitchFamily="18" charset="0"/>
              </a:rPr>
              <a:t>planned value</a:t>
            </a:r>
            <a:r>
              <a:rPr lang="pl-PL" altLang="en-US" b="0">
                <a:latin typeface="Times New Roman" panose="02020603050405020304" pitchFamily="18" charset="0"/>
              </a:rPr>
              <a:t>)</a:t>
            </a:r>
            <a:endParaRPr lang="en-GB" altLang="en-US" b="0"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GB" altLang="en-US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800"/>
                                        <p:tgtEl>
                                          <p:spTgt spid="14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en-GB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  <a:t>Chebyshev Theorem</a:t>
            </a:r>
            <a:br>
              <a:rPr lang="en-GB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graphicFrame>
        <p:nvGraphicFramePr>
          <p:cNvPr id="12291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Równanie" r:id="rId4" imgW="114151" imgH="215619" progId="Equation.3">
                  <p:embed/>
                </p:oleObj>
              </mc:Choice>
              <mc:Fallback>
                <p:oleObj name="Równanie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75443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Mathematical Statistics: 4</a:t>
            </a:r>
            <a:endParaRPr lang="en-GB" altLang="en-US" sz="1400" b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A50021"/>
                </a:solidFill>
                <a:latin typeface="Times New Roman" panose="02020603050405020304" pitchFamily="18" charset="0"/>
              </a:rPr>
              <a:t>value of </a:t>
            </a:r>
            <a:r>
              <a:rPr lang="en-GB" altLang="en-US" sz="2000" i="1">
                <a:solidFill>
                  <a:srgbClr val="A50021"/>
                </a:solidFill>
                <a:latin typeface="Times New Roman" panose="02020603050405020304" pitchFamily="18" charset="0"/>
              </a:rPr>
              <a:t>k</a:t>
            </a:r>
            <a:endParaRPr lang="en-GB" altLang="en-US" sz="1600" b="0" i="1">
              <a:latin typeface="Times New Roman" panose="02020603050405020304" pitchFamily="18" charset="0"/>
            </a:endParaRPr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304800" y="11430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Another method of selecting </a:t>
            </a:r>
            <a:r>
              <a:rPr lang="pl-PL" alt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</a:t>
            </a:r>
            <a:r>
              <a:rPr lang="en-GB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GB" altLang="en-US" sz="3200" b="0">
              <a:latin typeface="Times New Roman" panose="02020603050405020304" pitchFamily="18" charset="0"/>
            </a:endParaRPr>
          </a:p>
        </p:txBody>
      </p:sp>
      <p:sp>
        <p:nvSpPr>
          <p:cNvPr id="150537" name="Text Box 9"/>
          <p:cNvSpPr txBox="1">
            <a:spLocks noChangeArrowheads="1"/>
          </p:cNvSpPr>
          <p:nvPr/>
        </p:nvSpPr>
        <p:spPr bwMode="auto">
          <a:xfrm>
            <a:off x="1447800" y="6096000"/>
            <a:ext cx="769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altLang="en-US" sz="2000" b="0" i="1">
                <a:latin typeface="Times New Roman" panose="02020603050405020304" pitchFamily="18" charset="0"/>
              </a:rPr>
              <a:t>k</a:t>
            </a:r>
            <a:r>
              <a:rPr lang="en-GB" altLang="en-US" sz="2000" b="0">
                <a:latin typeface="Times New Roman" panose="02020603050405020304" pitchFamily="18" charset="0"/>
              </a:rPr>
              <a:t> – non-negative constant, </a:t>
            </a:r>
            <a:r>
              <a:rPr lang="en-GB" altLang="en-US" sz="2000" b="0" i="1">
                <a:latin typeface="Symbol" panose="05050102010706020507" pitchFamily="18" charset="2"/>
              </a:rPr>
              <a:t>m</a:t>
            </a:r>
            <a:r>
              <a:rPr lang="en-GB" altLang="en-US" sz="2000" b="0">
                <a:latin typeface="Times New Roman" panose="02020603050405020304" pitchFamily="18" charset="0"/>
              </a:rPr>
              <a:t> – mean value, </a:t>
            </a:r>
            <a:r>
              <a:rPr lang="en-GB" altLang="en-US" sz="2000" b="0" i="1">
                <a:latin typeface="Symbol" panose="05050102010706020507" pitchFamily="18" charset="2"/>
              </a:rPr>
              <a:t>s</a:t>
            </a:r>
            <a:r>
              <a:rPr lang="en-GB" altLang="en-US" sz="2000" b="0">
                <a:latin typeface="Times New Roman" panose="02020603050405020304" pitchFamily="18" charset="0"/>
              </a:rPr>
              <a:t> – standard deviation</a:t>
            </a:r>
            <a:endParaRPr lang="en-GB" altLang="en-US" sz="20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150538" name="Object 10"/>
          <p:cNvGraphicFramePr>
            <a:graphicFrameLocks noChangeAspect="1"/>
          </p:cNvGraphicFramePr>
          <p:nvPr/>
        </p:nvGraphicFramePr>
        <p:xfrm>
          <a:off x="2971800" y="2819400"/>
          <a:ext cx="3338513" cy="285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Równanie" r:id="rId6" imgW="977900" imgH="838200" progId="Equation.3">
                  <p:embed/>
                </p:oleObj>
              </mc:Choice>
              <mc:Fallback>
                <p:oleObj name="Równanie" r:id="rId6" imgW="977900" imgH="838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819400"/>
                        <a:ext cx="3338513" cy="285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40" name="Rectangle 12"/>
          <p:cNvSpPr>
            <a:spLocks noChangeArrowheads="1"/>
          </p:cNvSpPr>
          <p:nvPr/>
        </p:nvSpPr>
        <p:spPr bwMode="auto">
          <a:xfrm>
            <a:off x="304800" y="1676400"/>
            <a:ext cx="8839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pl-PL" altLang="en-US" b="0">
                <a:latin typeface="Times New Roman" panose="02020603050405020304" pitchFamily="18" charset="0"/>
              </a:rPr>
              <a:t>compare the difference between X and the mean value with a number (e.g. </a:t>
            </a:r>
            <a:r>
              <a:rPr lang="pl-PL" altLang="en-US" b="0" i="1">
                <a:latin typeface="Times New Roman" panose="02020603050405020304" pitchFamily="18" charset="0"/>
              </a:rPr>
              <a:t>z</a:t>
            </a:r>
            <a:r>
              <a:rPr lang="pl-PL" altLang="en-US" b="0">
                <a:latin typeface="Times New Roman" panose="02020603050405020304" pitchFamily="18" charset="0"/>
              </a:rPr>
              <a:t>):</a:t>
            </a:r>
            <a:endParaRPr lang="en-GB" altLang="en-US" b="0"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GB" altLang="en-US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800"/>
                                        <p:tgtEl>
                                          <p:spTgt spid="15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en-GB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  <a:t>Chebyshev Theorem</a:t>
            </a:r>
            <a:br>
              <a:rPr lang="en-GB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graphicFrame>
        <p:nvGraphicFramePr>
          <p:cNvPr id="14339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Równanie" r:id="rId4" imgW="114151" imgH="215619" progId="Equation.3">
                  <p:embed/>
                </p:oleObj>
              </mc:Choice>
              <mc:Fallback>
                <p:oleObj name="Równanie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75443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Mathematical Statistics: 4</a:t>
            </a:r>
            <a:endParaRPr lang="en-GB" altLang="en-US" sz="1400" b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pl-PL" altLang="en-US" sz="2000">
                <a:solidFill>
                  <a:srgbClr val="A50021"/>
                </a:solidFill>
                <a:latin typeface="Times New Roman" panose="02020603050405020304" pitchFamily="18" charset="0"/>
              </a:rPr>
              <a:t>application</a:t>
            </a:r>
            <a:endParaRPr lang="en-GB" altLang="en-US" sz="1600" b="0" i="1">
              <a:latin typeface="Times New Roman" panose="02020603050405020304" pitchFamily="18" charset="0"/>
            </a:endParaRPr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304800" y="11430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Data</a:t>
            </a:r>
            <a:r>
              <a:rPr lang="en-GB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GB" altLang="en-US" sz="3200" b="0" dirty="0">
              <a:latin typeface="Times New Roman" panose="02020603050405020304" pitchFamily="18" charset="0"/>
            </a:endParaRPr>
          </a:p>
        </p:txBody>
      </p:sp>
      <p:sp>
        <p:nvSpPr>
          <p:cNvPr id="150537" name="Text Box 9"/>
          <p:cNvSpPr txBox="1">
            <a:spLocks noChangeArrowheads="1"/>
          </p:cNvSpPr>
          <p:nvPr/>
        </p:nvSpPr>
        <p:spPr bwMode="auto">
          <a:xfrm>
            <a:off x="1447800" y="6096000"/>
            <a:ext cx="769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altLang="en-US" sz="2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Source: Scheaffer and McClave (1986)</a:t>
            </a:r>
            <a:endParaRPr lang="en-GB" altLang="en-US" sz="20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0540" name="Rectangle 12"/>
          <p:cNvSpPr>
            <a:spLocks noChangeArrowheads="1"/>
          </p:cNvSpPr>
          <p:nvPr/>
        </p:nvSpPr>
        <p:spPr bwMode="auto">
          <a:xfrm>
            <a:off x="303213" y="1463675"/>
            <a:ext cx="8839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pl-PL" altLang="en-US" b="0">
                <a:latin typeface="Times New Roman" panose="02020603050405020304" pitchFamily="18" charset="0"/>
              </a:rPr>
              <a:t>avg. production = 120 units</a:t>
            </a:r>
          </a:p>
          <a:p>
            <a:pPr eaLnBrk="1" hangingPunct="1">
              <a:buFontTx/>
              <a:buNone/>
            </a:pPr>
            <a:r>
              <a:rPr lang="pl-PL" altLang="en-US" b="0">
                <a:latin typeface="Times New Roman" panose="02020603050405020304" pitchFamily="18" charset="0"/>
              </a:rPr>
              <a:t>std. deviation = 10 units</a:t>
            </a:r>
          </a:p>
          <a:p>
            <a:pPr eaLnBrk="1" hangingPunct="1">
              <a:buFontTx/>
              <a:buNone/>
            </a:pPr>
            <a:endParaRPr lang="en-GB" altLang="en-US" b="0"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GB" altLang="en-US" b="0">
              <a:latin typeface="Times New Roman" panose="02020603050405020304" pitchFamily="18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06388" y="26670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Problem</a:t>
            </a:r>
            <a:r>
              <a:rPr lang="en-GB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GB" altLang="en-US" sz="3200" b="0" dirty="0">
              <a:latin typeface="Times New Roman" panose="02020603050405020304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04800" y="3124200"/>
            <a:ext cx="8839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pl-PL" altLang="en-US" b="0">
                <a:latin typeface="Times New Roman" panose="02020603050405020304" pitchFamily="18" charset="0"/>
              </a:rPr>
              <a:t>what is the probability that production will fall within 100-140 unit interval</a:t>
            </a:r>
          </a:p>
          <a:p>
            <a:pPr eaLnBrk="1" hangingPunct="1">
              <a:buFontTx/>
              <a:buNone/>
            </a:pPr>
            <a:endParaRPr lang="en-GB" altLang="en-US" b="0"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GB" altLang="en-US" b="0">
              <a:latin typeface="Times New Roman" panose="02020603050405020304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4800" y="4659313"/>
            <a:ext cx="8839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pl-PL" altLang="en-US" b="0">
                <a:latin typeface="Times New Roman" panose="02020603050405020304" pitchFamily="18" charset="0"/>
              </a:rPr>
              <a:t>k = (140–120)/10; k = (120–100)/10</a:t>
            </a:r>
          </a:p>
          <a:p>
            <a:pPr algn="ctr" eaLnBrk="1" hangingPunct="1">
              <a:buFontTx/>
              <a:buNone/>
            </a:pPr>
            <a:endParaRPr lang="pl-PL" altLang="en-US" b="0"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GB" altLang="en-US" b="0"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GB" altLang="en-US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800"/>
                                        <p:tgtEl>
                                          <p:spTgt spid="15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8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8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40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en-US" sz="3600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Markov</a:t>
            </a:r>
            <a:r>
              <a:rPr lang="pl-PL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pl-PL" altLang="en-US" sz="3600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Inequality</a:t>
            </a:r>
            <a:br>
              <a:rPr lang="en-GB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 dirty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graphicFrame>
        <p:nvGraphicFramePr>
          <p:cNvPr id="14339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Równanie" r:id="rId4" imgW="114151" imgH="215619" progId="Equation.3">
                  <p:embed/>
                </p:oleObj>
              </mc:Choice>
              <mc:Fallback>
                <p:oleObj name="Równanie" r:id="rId4" imgW="114151" imgH="215619" progId="Equation.3">
                  <p:embed/>
                  <p:pic>
                    <p:nvPicPr>
                      <p:cNvPr id="143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75443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Mathematical Statistics: 4</a:t>
            </a:r>
            <a:endParaRPr lang="en-GB" altLang="en-US" sz="1400" b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pl-PL" altLang="en-US" sz="2000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moments</a:t>
            </a:r>
            <a:r>
              <a:rPr lang="pl-PL" altLang="en-US" sz="2000" dirty="0">
                <a:solidFill>
                  <a:srgbClr val="A50021"/>
                </a:solidFill>
                <a:latin typeface="Times New Roman" panose="02020603050405020304" pitchFamily="18" charset="0"/>
              </a:rPr>
              <a:t> (</a:t>
            </a:r>
            <a:r>
              <a:rPr lang="pl-PL" altLang="en-US" sz="2000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again</a:t>
            </a:r>
            <a:r>
              <a:rPr lang="pl-PL" altLang="en-US" sz="2000" dirty="0">
                <a:solidFill>
                  <a:srgbClr val="A50021"/>
                </a:solidFill>
                <a:latin typeface="Times New Roman" panose="02020603050405020304" pitchFamily="18" charset="0"/>
              </a:rPr>
              <a:t>)</a:t>
            </a:r>
            <a:endParaRPr lang="en-GB" altLang="en-US" sz="1600" b="0" i="1" dirty="0">
              <a:latin typeface="Times New Roman" panose="02020603050405020304" pitchFamily="18" charset="0"/>
            </a:endParaRPr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304800" y="11430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Use</a:t>
            </a:r>
            <a:r>
              <a:rPr lang="pl-PL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pl-PL" alt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again</a:t>
            </a:r>
            <a:r>
              <a:rPr lang="pl-PL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the </a:t>
            </a:r>
            <a:r>
              <a:rPr lang="pl-PL" alt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first</a:t>
            </a:r>
            <a:r>
              <a:rPr lang="pl-PL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pl-PL" alt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inequality</a:t>
            </a:r>
            <a:r>
              <a:rPr lang="en-GB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GB" altLang="en-US" sz="3200" b="0" dirty="0">
              <a:latin typeface="Times New Roman" panose="02020603050405020304" pitchFamily="18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04800" y="3199389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For </a:t>
            </a:r>
            <a:r>
              <a:rPr lang="pl-PL" alt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higher</a:t>
            </a:r>
            <a:r>
              <a:rPr lang="pl-PL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pl-PL" alt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moments</a:t>
            </a:r>
            <a:r>
              <a:rPr lang="pl-PL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of X ≥ 0</a:t>
            </a:r>
            <a:r>
              <a:rPr lang="en-GB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GB" altLang="en-US" sz="3200" b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301896"/>
              </p:ext>
            </p:extLst>
          </p:nvPr>
        </p:nvGraphicFramePr>
        <p:xfrm>
          <a:off x="4038600" y="1731457"/>
          <a:ext cx="3897313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Równanie" r:id="rId6" imgW="1143000" imgH="393480" progId="Equation.3">
                  <p:embed/>
                </p:oleObj>
              </mc:Choice>
              <mc:Fallback>
                <p:oleObj name="Równanie" r:id="rId6" imgW="1143000" imgH="393480" progId="Equation.3">
                  <p:embed/>
                  <p:pic>
                    <p:nvPicPr>
                      <p:cNvPr id="4107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731457"/>
                        <a:ext cx="3897313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274880"/>
              </p:ext>
            </p:extLst>
          </p:nvPr>
        </p:nvGraphicFramePr>
        <p:xfrm>
          <a:off x="3930650" y="3978275"/>
          <a:ext cx="41148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Równanie" r:id="rId8" imgW="1206360" imgH="419040" progId="Equation.3">
                  <p:embed/>
                </p:oleObj>
              </mc:Choice>
              <mc:Fallback>
                <p:oleObj name="Równanie" r:id="rId8" imgW="1206360" imgH="419040" progId="Equation.3">
                  <p:embed/>
                  <p:pic>
                    <p:nvPicPr>
                      <p:cNvPr id="15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0650" y="3978275"/>
                        <a:ext cx="4114800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9372389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4632</TotalTime>
  <Words>390</Words>
  <Application>Microsoft Office PowerPoint</Application>
  <PresentationFormat>On-screen Show (4:3)</PresentationFormat>
  <Paragraphs>69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Symbol</vt:lpstr>
      <vt:lpstr>Times New Roman</vt:lpstr>
      <vt:lpstr>Projekt domyślny</vt:lpstr>
      <vt:lpstr>Równanie</vt:lpstr>
      <vt:lpstr>Microsoft Equation 3.0</vt:lpstr>
      <vt:lpstr>PowerPoint Presentation</vt:lpstr>
      <vt:lpstr>Chebyshev Theorem ____________________________________________________________________________________________</vt:lpstr>
      <vt:lpstr>Chebyshev Theorem ____________________________________________________________________________________________</vt:lpstr>
      <vt:lpstr>Chebyshev Theorem ____________________________________________________________________________________________</vt:lpstr>
      <vt:lpstr>Chebyshev Theorem ____________________________________________________________________________________________</vt:lpstr>
      <vt:lpstr>Chebyshev Theorem ____________________________________________________________________________________________</vt:lpstr>
      <vt:lpstr>Chebyshev Theorem ____________________________________________________________________________________________</vt:lpstr>
      <vt:lpstr>Markov Inequality ____________________________________________________________________________________________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Jacek WALLUSCH</dc:creator>
  <cp:lastModifiedBy>Jacek WALLUSCH</cp:lastModifiedBy>
  <cp:revision>91</cp:revision>
  <cp:lastPrinted>1601-01-01T00:00:00Z</cp:lastPrinted>
  <dcterms:created xsi:type="dcterms:W3CDTF">1601-01-01T00:00:00Z</dcterms:created>
  <dcterms:modified xsi:type="dcterms:W3CDTF">2018-01-05T09:03:25Z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