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71" r:id="rId5"/>
    <p:sldId id="273" r:id="rId6"/>
    <p:sldId id="272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66B21-FCA9-4F33-9C70-541A58E930DF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CA861-8873-44F5-BF83-7BA99328A4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2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3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4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5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4688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6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49469-1129-4523-AD26-A3A6707EA825}" type="datetimeFigureOut">
              <a:rPr lang="en-GB" smtClean="0"/>
              <a:pPr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  <a:t>Jacek Wallusch</a:t>
            </a:r>
            <a:b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>_________________________________</a:t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Applied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Quantitative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for Business Development and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Analysis</a:t>
            </a:r>
            <a:endParaRPr lang="en-GB" sz="36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4800" b="0" dirty="0">
                <a:solidFill>
                  <a:schemeClr val="bg1"/>
                </a:solidFill>
                <a:latin typeface="Times New Roman" pitchFamily="18" charset="0"/>
              </a:rPr>
              <a:t>Lecture 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5</a:t>
            </a:r>
            <a:r>
              <a:rPr lang="en-GB" sz="4800" b="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n-GB" sz="4800" b="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Ordinal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Choice </a:t>
            </a: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Models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pl-PL" sz="4800" b="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with a </a:t>
            </a: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guide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ordinal-package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pl-PL" sz="4800" b="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Introduction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5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Data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395536" y="107503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Ordinal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&gt;&gt;of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specified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order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rank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 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development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discount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clusters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e.g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below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 5%, 5%-10%, 10%-15%, </a:t>
            </a: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more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than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 15%)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rating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stars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in the IMDB)</a:t>
            </a:r>
            <a:endParaRPr kumimoji="0" lang="pl-PL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Development:</a:t>
            </a:r>
          </a:p>
          <a:p>
            <a:pPr lvl="0"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Webster’s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 Dictionary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3463514"/>
            <a:ext cx="5648126" cy="2397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clm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Function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449688" y="2404353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5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Estimation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596" y="1452161"/>
            <a:ext cx="7791450" cy="124777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2267744" y="1400519"/>
            <a:ext cx="493549" cy="762255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283968" y="2532110"/>
            <a:ext cx="288032" cy="420235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0" y="2836354"/>
            <a:ext cx="3202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link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specifies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model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649975" y="2751578"/>
            <a:ext cx="0" cy="401535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15616" y="1080473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clm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():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function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5935" y="980728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left-hand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factor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3221169" y="1279611"/>
            <a:ext cx="774766" cy="544490"/>
          </a:xfrm>
          <a:prstGeom prst="straightConnector1">
            <a:avLst/>
          </a:prstGeom>
          <a:ln w="19050"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9959" y="3140968"/>
            <a:ext cx="2016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() to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estimated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coefficients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871" y="3284984"/>
            <a:ext cx="5004593" cy="2568495"/>
          </a:xfrm>
          <a:prstGeom prst="rect">
            <a:avLst/>
          </a:prstGeom>
        </p:spPr>
      </p:pic>
      <p:cxnSp>
        <p:nvCxnSpPr>
          <p:cNvPr id="35" name="Straight Arrow Connector 34"/>
          <p:cNvCxnSpPr>
            <a:stCxn id="29" idx="3"/>
          </p:cNvCxnSpPr>
          <p:nvPr/>
        </p:nvCxnSpPr>
        <p:spPr>
          <a:xfrm flipV="1">
            <a:off x="2676182" y="3429000"/>
            <a:ext cx="959714" cy="4356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Package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ordinal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9447" y="5229200"/>
            <a:ext cx="3404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estimated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-off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for 3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, no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3279829" y="5301208"/>
            <a:ext cx="464042" cy="360040"/>
          </a:xfrm>
          <a:prstGeom prst="straightConnector1">
            <a:avLst/>
          </a:prstGeom>
          <a:ln>
            <a:solidFill>
              <a:srgbClr val="00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Cumulative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Probabilities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5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Inference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395536" y="107503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Probabilities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formula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for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j = 1, 2, …, M – 1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specifically</a:t>
            </a: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625825" y="1845149"/>
                <a:ext cx="4392488" cy="677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Prob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825" y="1845149"/>
                <a:ext cx="4392488" cy="6779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555776" y="3124011"/>
                <a:ext cx="3908570" cy="584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Prob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124011"/>
                <a:ext cx="3908570" cy="5843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625825" y="3903185"/>
                <a:ext cx="5690591" cy="677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Prob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825" y="3903185"/>
                <a:ext cx="5690591" cy="6779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627785" y="4932841"/>
                <a:ext cx="4176463" cy="5843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Prob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pl-PL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  <m:d>
                            <m:d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pl-PL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pl-P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pl-P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 b="0" i="0" smtClean="0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pl-P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l-P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  <m:sub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pl-P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l-PL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5" y="4932841"/>
                <a:ext cx="4176463" cy="5843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Cumulative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Probabilities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5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Example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20" name="Text Placeholder 2"/>
          <p:cNvSpPr txBox="1">
            <a:spLocks/>
          </p:cNvSpPr>
          <p:nvPr/>
        </p:nvSpPr>
        <p:spPr>
          <a:xfrm>
            <a:off x="395536" y="107503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Probabilities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lvl="0" indent="-342900">
              <a:buFont typeface="+mj-lt"/>
              <a:buAutoNum type="arabicPeriod"/>
              <a:defRPr/>
            </a:pP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Value </a:t>
            </a: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at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averages</a:t>
            </a:r>
            <a:endParaRPr kumimoji="0" lang="pl-PL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decreasing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averages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not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averages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Probability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averages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kumimoji="0" lang="pl-PL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411761" y="1836289"/>
                <a:ext cx="593615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l-P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=−2.965∙</m:t>
                    </m:r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𝑎𝑣𝑔</m:t>
                    </m:r>
                    <m:d>
                      <m:dPr>
                        <m:ctrlP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𝑚𝑙𝑝𝑐</m:t>
                        </m:r>
                      </m:e>
                    </m:d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+0.054</m:t>
                    </m:r>
                    <m:r>
                      <a:rPr lang="pl-P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pl-P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𝑎𝑣𝑔</m:t>
                    </m:r>
                    <m:d>
                      <m:dPr>
                        <m:ctrlP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𝑠𝑝𝑒𝑙</m:t>
                        </m:r>
                      </m:e>
                    </m:d>
                  </m:oMath>
                </a14:m>
                <a:r>
                  <a:rPr lang="pl-PL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– 8.395</a:t>
                </a:r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1" y="1836289"/>
                <a:ext cx="5936150" cy="276999"/>
              </a:xfrm>
              <a:prstGeom prst="rect">
                <a:avLst/>
              </a:prstGeom>
              <a:blipFill>
                <a:blip r:embed="rId3"/>
                <a:stretch>
                  <a:fillRect l="-1439" t="-30435" b="-47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820154" y="2933797"/>
                <a:ext cx="6009499" cy="5090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Prob</m:t>
                    </m:r>
                    <m:d>
                      <m:dPr>
                        <m:ctrlP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𝑐h𝑎𝑛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=−1</m:t>
                        </m:r>
                      </m:e>
                    </m:d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 8.395</m:t>
                                </m:r>
                                <m:r>
                                  <m:rPr>
                                    <m:nor/>
                                  </m:rPr>
                                  <a:rPr lang="pl-PL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+1.279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pl-PL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 8.395</m:t>
                                </m:r>
                                <m:r>
                                  <m:rPr>
                                    <m:nor/>
                                  </m:rPr>
                                  <a:rPr lang="pl-PL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+1.279</m:t>
                                </m:r>
                              </m:e>
                            </m:d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den>
                    </m:f>
                    <m:r>
                      <a:rPr lang="pl-P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l-PL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0.999189</a:t>
                </a:r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54" y="2933797"/>
                <a:ext cx="6009499" cy="509050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820155" y="3972051"/>
                <a:ext cx="8208912" cy="5090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pl-PL" b="0" i="0" smtClean="0">
                        <a:latin typeface="Cambria Math" panose="02040503050406030204" pitchFamily="18" charset="0"/>
                      </a:rPr>
                      <m:t>Prob</m:t>
                    </m:r>
                    <m:d>
                      <m:d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𝑐h𝑎𝑛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pl-P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l-P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l-PL">
                            <a:latin typeface="Cambria Math" panose="02040503050406030204" pitchFamily="18" charset="0"/>
                          </a:rPr>
                          <m:t>exp</m:t>
                        </m:r>
                        <m:r>
                          <a:rPr lang="pl-PL" i="1">
                            <a:latin typeface="Cambria Math" panose="02040503050406030204" pitchFamily="18" charset="0"/>
                          </a:rPr>
                          <m:t>⁡</m:t>
                        </m:r>
                        <m:d>
                          <m:d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pl-PL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– 8.395+1.279</m:t>
                            </m:r>
                          </m:e>
                        </m:d>
                      </m:num>
                      <m:den>
                        <m:r>
                          <a:rPr lang="pl-PL" i="1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pl-PL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 8.395+1.279</m:t>
                                </m:r>
                              </m:e>
                            </m:d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den>
                    </m:f>
                    <m:r>
                      <a:rPr lang="pl-P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pl-P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pl-PL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–8.395</m:t>
                                </m:r>
                                <m:r>
                                  <m:rPr>
                                    <m:nor/>
                                  </m:rPr>
                                  <a:rPr lang="pl-PL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</m:t>
                                </m:r>
                                <m:r>
                                  <m:rPr>
                                    <m:nor/>
                                  </m:rPr>
                                  <a:rPr lang="pl-PL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1</m:t>
                                </m:r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m:rPr>
                                    <m:nor/>
                                  </m:rPr>
                                  <a:rPr lang="pl-PL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871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pl-PL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pl-PL" b="0" i="0" smtClean="0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pl-PL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–8.395 – 1.871</m:t>
                                </m:r>
                              </m:e>
                            </m:d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den>
                    </m:f>
                    <m:r>
                      <a:rPr lang="pl-PL" b="0" i="1" smtClean="0">
                        <a:latin typeface="Cambria Math" panose="02040503050406030204" pitchFamily="18" charset="0"/>
                      </a:rPr>
                      <m:t>=0.000776</m:t>
                    </m:r>
                  </m:oMath>
                </a14:m>
                <a:r>
                  <a:rPr lang="pl-PL" dirty="0" smtClean="0"/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55" y="3972051"/>
                <a:ext cx="8208912" cy="509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820154" y="5127890"/>
                <a:ext cx="6009499" cy="5841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Prob</m:t>
                      </m:r>
                      <m:d>
                        <m:dPr>
                          <m:ctrlPr>
                            <a:rPr lang="pl-P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𝑐h𝑎𝑛</m:t>
                          </m:r>
                          <m:r>
                            <a:rPr lang="pl-PL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–8.395</m:t>
                                  </m:r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–</m:t>
                                  </m:r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1</m:t>
                                  </m:r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871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pl-PL"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pl-P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pl-PL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–8.395 – 1.871</m:t>
                                  </m:r>
                                </m:e>
                              </m:d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</m:den>
                      </m:f>
                      <m:r>
                        <a:rPr lang="pl-PL" b="0" i="0" smtClean="0">
                          <a:latin typeface="Cambria Math" panose="02040503050406030204" pitchFamily="18" charset="0"/>
                        </a:rPr>
                        <m:t>=0.000035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54" y="5127890"/>
                <a:ext cx="6009499" cy="5841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22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Result</a:t>
            </a:r>
            <a:r>
              <a:rPr lang="pl-PL" sz="3600" dirty="0" err="1">
                <a:solidFill>
                  <a:srgbClr val="A50021"/>
                </a:solidFill>
                <a:latin typeface="Times New Roman" pitchFamily="18" charset="0"/>
              </a:rPr>
              <a:t>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5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Team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work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395536" y="107503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present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the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estimation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2000" b="0" i="0" u="none" strike="noStrike" kern="1200" cap="none" spc="0" normalizeH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results</a:t>
            </a:r>
            <a:endParaRPr kumimoji="0" lang="pl-PL" sz="2000" b="0" i="0" u="none" strike="noStrike" kern="1200" cap="none" spc="0" normalizeH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hint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simulation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actual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graphs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tables</a:t>
            </a: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kumimoji="0" lang="pl-PL" sz="2000" b="0" i="0" u="none" strike="noStrike" kern="1200" cap="none" spc="0" normalizeH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Extra Point: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2-point </a:t>
            </a:r>
            <a:r>
              <a:rPr lang="pl-PL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conversion</a:t>
            </a:r>
            <a:r>
              <a:rPr kumimoji="0" lang="pl-PL" sz="2000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pl-PL" sz="200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6593</TotalTime>
  <Words>228</Words>
  <Application>Microsoft Office PowerPoint</Application>
  <PresentationFormat>On-screen Show (4:3)</PresentationFormat>
  <Paragraphs>77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Office Theme</vt:lpstr>
      <vt:lpstr>PowerPoint Presentation</vt:lpstr>
      <vt:lpstr>Introduction ____________________________________________________________________________________________</vt:lpstr>
      <vt:lpstr>clm Function ____________________________________________________________________________________________</vt:lpstr>
      <vt:lpstr>Cumulative Probabilities ____________________________________________________________________________________________</vt:lpstr>
      <vt:lpstr>Cumulative Probabilities ____________________________________________________________________________________________</vt:lpstr>
      <vt:lpstr>Results ____________________________________________________________________________________________</vt:lpstr>
    </vt:vector>
  </TitlesOfParts>
  <Company>Schneider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Jacek Wallusch</dc:creator>
  <cp:lastModifiedBy>Jacek WALLUSCH</cp:lastModifiedBy>
  <cp:revision>209</cp:revision>
  <dcterms:created xsi:type="dcterms:W3CDTF">2016-09-22T05:02:56Z</dcterms:created>
  <dcterms:modified xsi:type="dcterms:W3CDTF">2016-12-07T16:05:32Z</dcterms:modified>
</cp:coreProperties>
</file>