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96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66B21-FCA9-4F33-9C70-541A58E930DF}" type="datetimeFigureOut">
              <a:rPr lang="en-GB" smtClean="0"/>
              <a:pPr/>
              <a:t>27/10/2016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DCA861-8873-44F5-BF83-7BA99328A4F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1BE94-A6A5-411F-A859-2F721091A7B2}" type="slidenum">
              <a:rPr lang="pl-PL"/>
              <a:pPr/>
              <a:t>2</a:t>
            </a:fld>
            <a:endParaRPr lang="pl-PL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1BE94-A6A5-411F-A859-2F721091A7B2}" type="slidenum">
              <a:rPr lang="pl-PL"/>
              <a:pPr/>
              <a:t>3</a:t>
            </a:fld>
            <a:endParaRPr lang="pl-PL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27/10/2016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27/10/2016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27/10/2016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27/10/2016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27/10/2016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27/10/2016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27/10/2016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27/10/2016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27/10/2016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27/10/2016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27/10/2016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49469-1129-4523-AD26-A3A6707EA825}" type="datetimeFigureOut">
              <a:rPr lang="en-GB" smtClean="0"/>
              <a:pPr/>
              <a:t>27/10/2016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GB" sz="4000" b="0" dirty="0">
                <a:solidFill>
                  <a:schemeClr val="bg1"/>
                </a:solidFill>
                <a:latin typeface="Times New Roman" pitchFamily="18" charset="0"/>
              </a:rPr>
              <a:t>Jacek Wallusch</a:t>
            </a:r>
            <a:br>
              <a:rPr lang="en-GB" sz="4000" b="0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n-GB" sz="3600" b="0" dirty="0">
                <a:solidFill>
                  <a:schemeClr val="bg1"/>
                </a:solidFill>
                <a:latin typeface="Times New Roman" pitchFamily="18" charset="0"/>
              </a:rPr>
              <a:t>_________________________________</a:t>
            </a:r>
            <a:br>
              <a:rPr lang="en-GB" sz="3600" b="0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n-GB" sz="3600" b="0" dirty="0">
                <a:solidFill>
                  <a:schemeClr val="bg1"/>
                </a:solidFill>
                <a:latin typeface="Times New Roman" pitchFamily="18" charset="0"/>
              </a:rPr>
              <a:t/>
            </a:r>
            <a:br>
              <a:rPr lang="en-GB" sz="3600" b="0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pl-PL" sz="3600" b="0" dirty="0" smtClean="0">
                <a:solidFill>
                  <a:schemeClr val="bg1"/>
                </a:solidFill>
                <a:latin typeface="Times New Roman" pitchFamily="18" charset="0"/>
              </a:rPr>
              <a:t>Applied </a:t>
            </a:r>
            <a:r>
              <a:rPr lang="pl-PL" sz="3600" b="0" dirty="0" err="1" smtClean="0">
                <a:solidFill>
                  <a:schemeClr val="bg1"/>
                </a:solidFill>
                <a:latin typeface="Times New Roman" pitchFamily="18" charset="0"/>
              </a:rPr>
              <a:t>Quantitative</a:t>
            </a:r>
            <a:r>
              <a:rPr lang="pl-PL" sz="3600" b="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pl-PL" sz="3600" b="0" dirty="0" err="1" smtClean="0">
                <a:solidFill>
                  <a:schemeClr val="bg1"/>
                </a:solidFill>
                <a:latin typeface="Times New Roman" pitchFamily="18" charset="0"/>
              </a:rPr>
              <a:t>Methods</a:t>
            </a:r>
            <a:r>
              <a:rPr lang="pl-PL" sz="3600" b="0" dirty="0" smtClean="0">
                <a:solidFill>
                  <a:schemeClr val="bg1"/>
                </a:solidFill>
                <a:latin typeface="Times New Roman" pitchFamily="18" charset="0"/>
              </a:rPr>
              <a:t> for Business Development and </a:t>
            </a:r>
            <a:r>
              <a:rPr lang="pl-PL" sz="3600" b="0" dirty="0" err="1" smtClean="0">
                <a:solidFill>
                  <a:schemeClr val="bg1"/>
                </a:solidFill>
                <a:latin typeface="Times New Roman" pitchFamily="18" charset="0"/>
              </a:rPr>
              <a:t>Analysis</a:t>
            </a:r>
            <a:endParaRPr lang="en-GB" sz="3600" b="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3581400"/>
            <a:ext cx="9144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GB" sz="4800" b="0" dirty="0">
                <a:solidFill>
                  <a:schemeClr val="bg1"/>
                </a:solidFill>
                <a:latin typeface="Times New Roman" pitchFamily="18" charset="0"/>
              </a:rPr>
              <a:t>Lecture </a:t>
            </a:r>
            <a:r>
              <a:rPr lang="pl-PL" sz="4800" b="0" dirty="0" smtClean="0">
                <a:solidFill>
                  <a:schemeClr val="bg1"/>
                </a:solidFill>
                <a:latin typeface="Times New Roman" pitchFamily="18" charset="0"/>
              </a:rPr>
              <a:t>4</a:t>
            </a:r>
            <a:r>
              <a:rPr lang="en-GB" sz="4800" b="0" dirty="0" smtClean="0">
                <a:solidFill>
                  <a:schemeClr val="bg1"/>
                </a:solidFill>
                <a:latin typeface="Times New Roman" pitchFamily="18" charset="0"/>
              </a:rPr>
              <a:t>:</a:t>
            </a:r>
            <a:endParaRPr lang="en-GB" sz="4800" b="0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pl-PL" sz="4800" b="0" dirty="0" err="1" smtClean="0">
                <a:solidFill>
                  <a:schemeClr val="bg1"/>
                </a:solidFill>
                <a:latin typeface="Times New Roman" pitchFamily="18" charset="0"/>
              </a:rPr>
              <a:t>Introduction</a:t>
            </a:r>
            <a:r>
              <a:rPr lang="pl-PL" sz="4800" b="0" dirty="0" smtClean="0">
                <a:solidFill>
                  <a:schemeClr val="bg1"/>
                </a:solidFill>
                <a:latin typeface="Times New Roman" pitchFamily="18" charset="0"/>
              </a:rPr>
              <a:t> to R: </a:t>
            </a:r>
          </a:p>
          <a:p>
            <a:pPr algn="ctr">
              <a:spcBef>
                <a:spcPct val="20000"/>
              </a:spcBef>
            </a:pPr>
            <a:r>
              <a:rPr lang="pl-PL" sz="4800" b="0" dirty="0" err="1" smtClean="0">
                <a:solidFill>
                  <a:schemeClr val="bg1"/>
                </a:solidFill>
                <a:latin typeface="Times New Roman" pitchFamily="18" charset="0"/>
              </a:rPr>
              <a:t>Graphs</a:t>
            </a:r>
            <a:endParaRPr lang="pl-PL" sz="4800" b="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  <a:ln/>
        </p:spPr>
        <p:txBody>
          <a:bodyPr/>
          <a:lstStyle/>
          <a:p>
            <a:pPr algn="r"/>
            <a:r>
              <a:rPr lang="pl-PL" sz="3600" dirty="0" err="1" smtClean="0">
                <a:solidFill>
                  <a:srgbClr val="A50021"/>
                </a:solidFill>
                <a:latin typeface="Times New Roman" pitchFamily="18" charset="0"/>
              </a:rPr>
              <a:t>Colour</a:t>
            </a:r>
            <a:r>
              <a:rPr lang="pl-PL" sz="3600" dirty="0" smtClean="0">
                <a:solidFill>
                  <a:srgbClr val="A50021"/>
                </a:solidFill>
                <a:latin typeface="Times New Roman" pitchFamily="18" charset="0"/>
              </a:rPr>
              <a:t> </a:t>
            </a:r>
            <a:r>
              <a:rPr lang="pl-PL" sz="3600" dirty="0" err="1" smtClean="0">
                <a:solidFill>
                  <a:srgbClr val="A50021"/>
                </a:solidFill>
                <a:latin typeface="Times New Roman" pitchFamily="18" charset="0"/>
              </a:rPr>
              <a:t>Grouping</a:t>
            </a:r>
            <a: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  <a:t/>
            </a:r>
            <a:b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en-GB" sz="1200" dirty="0">
                <a:solidFill>
                  <a:srgbClr val="A50021"/>
                </a:solidFill>
                <a:latin typeface="Times New Roman" pitchFamily="18" charset="0"/>
              </a:rPr>
              <a:t>____________________________________________________________________________________________</a:t>
            </a:r>
            <a:endParaRPr lang="en-GB" dirty="0">
              <a:latin typeface="Times New Roman" pitchFamily="18" charset="0"/>
            </a:endParaRPr>
          </a:p>
        </p:txBody>
      </p:sp>
      <p:sp>
        <p:nvSpPr>
          <p:cNvPr id="76805" name="Line 5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0" y="5867400"/>
            <a:ext cx="1524000" cy="307777"/>
          </a:xfrm>
          <a:prstGeom prst="rect">
            <a:avLst/>
          </a:prstGeom>
          <a:solidFill>
            <a:schemeClr val="bg1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AQM: 4</a:t>
            </a:r>
            <a:endParaRPr lang="en-GB" sz="1400" b="0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sz="2000" dirty="0" smtClean="0">
                <a:solidFill>
                  <a:srgbClr val="A50021"/>
                </a:solidFill>
                <a:latin typeface="Times New Roman" pitchFamily="18" charset="0"/>
              </a:rPr>
              <a:t>‘</a:t>
            </a:r>
            <a:r>
              <a:rPr lang="pl-PL" sz="2000" dirty="0" err="1" smtClean="0">
                <a:solidFill>
                  <a:srgbClr val="A50021"/>
                </a:solidFill>
                <a:latin typeface="Times New Roman" pitchFamily="18" charset="0"/>
              </a:rPr>
              <a:t>color</a:t>
            </a:r>
            <a:r>
              <a:rPr lang="pl-PL" sz="2000" dirty="0" smtClean="0">
                <a:solidFill>
                  <a:srgbClr val="A50021"/>
                </a:solidFill>
                <a:latin typeface="Times New Roman" pitchFamily="18" charset="0"/>
              </a:rPr>
              <a:t> ‘ and ‘</a:t>
            </a:r>
            <a:r>
              <a:rPr lang="pl-PL" sz="2000" dirty="0" err="1" smtClean="0">
                <a:solidFill>
                  <a:srgbClr val="A50021"/>
                </a:solidFill>
                <a:latin typeface="Times New Roman" pitchFamily="18" charset="0"/>
              </a:rPr>
              <a:t>colors</a:t>
            </a:r>
            <a:r>
              <a:rPr lang="pl-PL" sz="2000" dirty="0" smtClean="0">
                <a:solidFill>
                  <a:srgbClr val="A50021"/>
                </a:solidFill>
                <a:latin typeface="Times New Roman" pitchFamily="18" charset="0"/>
              </a:rPr>
              <a:t>’</a:t>
            </a:r>
            <a:endParaRPr lang="en-GB" sz="1600" b="0" dirty="0">
              <a:latin typeface="Times New Roman" pitchFamily="18" charset="0"/>
            </a:endParaRPr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474973" y="1124744"/>
            <a:ext cx="8633531" cy="4707931"/>
          </a:xfrm>
          <a:prstGeom prst="rect">
            <a:avLst/>
          </a:prstGeom>
        </p:spPr>
        <p:txBody>
          <a:bodyPr vert="horz" lIns="91440" tIns="45720" rIns="91440" bIns="45720" rtlCol="0" anchor="t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Grouping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defRPr/>
            </a:pP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Variable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interest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grouped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by </a:t>
            </a:r>
          </a:p>
          <a:p>
            <a:pPr marL="342900" lvl="0" indent="-342900">
              <a:defRPr/>
            </a:pP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another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variable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condition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Colour</a:t>
            </a:r>
            <a:r>
              <a:rPr kumimoji="0" lang="pl-PL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pl-PL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Selection</a:t>
            </a:r>
            <a:endParaRPr kumimoji="0" lang="pl-PL" b="1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pl-PL" noProof="0" dirty="0" err="1" smtClean="0">
                <a:latin typeface="Times New Roman" pitchFamily="18" charset="0"/>
                <a:cs typeface="Times New Roman" pitchFamily="18" charset="0"/>
              </a:rPr>
              <a:t>Define</a:t>
            </a:r>
            <a:r>
              <a:rPr lang="pl-PL" noProof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noProof="0" dirty="0" err="1" smtClean="0">
                <a:latin typeface="Times New Roman" pitchFamily="18" charset="0"/>
                <a:cs typeface="Times New Roman" pitchFamily="18" charset="0"/>
              </a:rPr>
              <a:t>colours</a:t>
            </a:r>
            <a:endParaRPr kumimoji="0" lang="pl-PL" b="1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endParaRPr kumimoji="0" lang="pl-PL" sz="1600" b="0" i="0" u="none" strike="noStrike" kern="120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600" b="0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34"/>
          <p:cNvSpPr txBox="1">
            <a:spLocks noChangeArrowheads="1"/>
          </p:cNvSpPr>
          <p:nvPr/>
        </p:nvSpPr>
        <p:spPr bwMode="auto">
          <a:xfrm>
            <a:off x="1447800" y="6096000"/>
            <a:ext cx="7696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pl-PL" sz="1400" i="1" dirty="0" err="1" smtClean="0">
                <a:latin typeface="Times New Roman" pitchFamily="18" charset="0"/>
                <a:cs typeface="Times New Roman" pitchFamily="18" charset="0"/>
              </a:rPr>
              <a:t>Use</a:t>
            </a:r>
            <a:r>
              <a:rPr lang="pl-PL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400" i="1" dirty="0" err="1" smtClean="0">
                <a:latin typeface="Times New Roman" pitchFamily="18" charset="0"/>
                <a:cs typeface="Times New Roman" pitchFamily="18" charset="0"/>
              </a:rPr>
              <a:t>plot_ly</a:t>
            </a:r>
            <a:endParaRPr lang="en-GB" sz="14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2060848"/>
            <a:ext cx="643031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3429000"/>
            <a:ext cx="3456384" cy="246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Arrow Connector 11"/>
          <p:cNvCxnSpPr/>
          <p:nvPr/>
        </p:nvCxnSpPr>
        <p:spPr>
          <a:xfrm flipV="1">
            <a:off x="6300192" y="3284984"/>
            <a:ext cx="0" cy="720080"/>
          </a:xfrm>
          <a:prstGeom prst="straightConnector1">
            <a:avLst/>
          </a:prstGeom>
          <a:ln w="19050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220072" y="4005064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Axes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description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within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list()-environment</a:t>
            </a:r>
            <a:endParaRPr lang="en-GB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804248" y="1916832"/>
            <a:ext cx="0" cy="360040"/>
          </a:xfrm>
          <a:prstGeom prst="straightConnector1">
            <a:avLst/>
          </a:prstGeom>
          <a:ln w="19050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364088" y="1052736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List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colours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[1]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remember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define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colours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as group c(</a:t>
            </a:r>
            <a:r>
              <a:rPr lang="pl-PL" sz="1600" dirty="0" smtClean="0">
                <a:latin typeface="Calibri"/>
                <a:cs typeface="Calibri"/>
              </a:rPr>
              <a:t>"</a:t>
            </a:r>
            <a:r>
              <a:rPr lang="pl-PL" sz="1600" i="1" dirty="0" smtClean="0">
                <a:latin typeface="Times New Roman" pitchFamily="18" charset="0"/>
                <a:cs typeface="Times New Roman" pitchFamily="18" charset="0"/>
              </a:rPr>
              <a:t>colour1</a:t>
            </a:r>
            <a:r>
              <a:rPr lang="pl-PL" sz="1600" dirty="0" smtClean="0">
                <a:latin typeface="Calibri"/>
                <a:cs typeface="Calibri"/>
              </a:rPr>
              <a:t>", </a:t>
            </a:r>
            <a:r>
              <a:rPr lang="pl-PL" sz="1600" dirty="0" smtClean="0">
                <a:cs typeface="Calibri"/>
              </a:rPr>
              <a:t>"</a:t>
            </a:r>
            <a:r>
              <a:rPr lang="pl-PL" sz="1600" i="1" dirty="0" smtClean="0">
                <a:latin typeface="Times New Roman" pitchFamily="18" charset="0"/>
                <a:cs typeface="Times New Roman" pitchFamily="18" charset="0"/>
              </a:rPr>
              <a:t>colour2</a:t>
            </a:r>
            <a:r>
              <a:rPr lang="pl-PL" sz="1600" dirty="0" smtClean="0">
                <a:cs typeface="Calibri"/>
              </a:rPr>
              <a:t>"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GB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  <a:ln/>
        </p:spPr>
        <p:txBody>
          <a:bodyPr/>
          <a:lstStyle/>
          <a:p>
            <a:pPr algn="r"/>
            <a:r>
              <a:rPr lang="pl-PL" sz="3600" dirty="0" err="1" smtClean="0">
                <a:solidFill>
                  <a:srgbClr val="A50021"/>
                </a:solidFill>
                <a:latin typeface="Times New Roman" pitchFamily="18" charset="0"/>
              </a:rPr>
              <a:t>Residuals</a:t>
            </a:r>
            <a: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  <a:t/>
            </a:r>
            <a:b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en-GB" sz="1200" dirty="0">
                <a:solidFill>
                  <a:srgbClr val="A50021"/>
                </a:solidFill>
                <a:latin typeface="Times New Roman" pitchFamily="18" charset="0"/>
              </a:rPr>
              <a:t>____________________________________________________________________________________________</a:t>
            </a:r>
            <a:endParaRPr lang="en-GB" dirty="0">
              <a:latin typeface="Times New Roman" pitchFamily="18" charset="0"/>
            </a:endParaRPr>
          </a:p>
        </p:txBody>
      </p:sp>
      <p:sp>
        <p:nvSpPr>
          <p:cNvPr id="76805" name="Line 5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0" y="5867400"/>
            <a:ext cx="1524000" cy="307777"/>
          </a:xfrm>
          <a:prstGeom prst="rect">
            <a:avLst/>
          </a:prstGeom>
          <a:solidFill>
            <a:schemeClr val="bg1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AQM: 4</a:t>
            </a:r>
            <a:endParaRPr lang="en-GB" sz="1400" b="0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sz="2000" dirty="0" err="1" smtClean="0">
                <a:solidFill>
                  <a:srgbClr val="A50021"/>
                </a:solidFill>
                <a:latin typeface="Times New Roman" pitchFamily="18" charset="0"/>
              </a:rPr>
              <a:t>Theory</a:t>
            </a:r>
            <a:r>
              <a:rPr lang="pl-PL" sz="2000" dirty="0" smtClean="0">
                <a:solidFill>
                  <a:srgbClr val="A50021"/>
                </a:solidFill>
                <a:latin typeface="Times New Roman" pitchFamily="18" charset="0"/>
              </a:rPr>
              <a:t> and </a:t>
            </a:r>
            <a:r>
              <a:rPr lang="pl-PL" sz="2000" dirty="0" err="1" smtClean="0">
                <a:solidFill>
                  <a:srgbClr val="A50021"/>
                </a:solidFill>
                <a:latin typeface="Times New Roman" pitchFamily="18" charset="0"/>
              </a:rPr>
              <a:t>Practice</a:t>
            </a:r>
            <a:endParaRPr lang="en-GB" sz="1600" b="0" dirty="0"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115616" y="4221088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hist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sz="1600" i="1" dirty="0" err="1" smtClean="0">
                <a:latin typeface="Times New Roman" pitchFamily="18" charset="0"/>
                <a:cs typeface="Times New Roman" pitchFamily="18" charset="0"/>
              </a:rPr>
              <a:t>variable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)$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density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creates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vector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y-axis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values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hist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sz="1600" i="1" dirty="0" err="1" smtClean="0">
                <a:latin typeface="Times New Roman" pitchFamily="18" charset="0"/>
                <a:cs typeface="Times New Roman" pitchFamily="18" charset="0"/>
              </a:rPr>
              <a:t>variable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)$mid: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creates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vector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x-axis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values</a:t>
            </a:r>
            <a:endParaRPr lang="en-GB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860032" y="5085184"/>
            <a:ext cx="4176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Mid: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mid-value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of a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bin</a:t>
            </a: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Density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density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associated to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mid-value</a:t>
            </a:r>
            <a:endParaRPr lang="en-GB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5" y="1124744"/>
            <a:ext cx="8634183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Straight Arrow Connector 18"/>
          <p:cNvCxnSpPr>
            <a:stCxn id="20" idx="0"/>
          </p:cNvCxnSpPr>
          <p:nvPr/>
        </p:nvCxnSpPr>
        <p:spPr>
          <a:xfrm flipV="1">
            <a:off x="3851920" y="2420888"/>
            <a:ext cx="0" cy="576064"/>
          </a:xfrm>
          <a:prstGeom prst="straightConnector1">
            <a:avLst/>
          </a:prstGeom>
          <a:ln w="19050"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843808" y="2996952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Create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normal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distribution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for </a:t>
            </a:r>
          </a:p>
          <a:p>
            <a:pPr algn="ctr"/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hist$mid</a:t>
            </a:r>
            <a:endParaRPr lang="en-GB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6551</TotalTime>
  <Words>115</Words>
  <Application>Microsoft Office PowerPoint</Application>
  <PresentationFormat>On-screen Show (4:3)</PresentationFormat>
  <Paragraphs>28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Colour Grouping ____________________________________________________________________________________________</vt:lpstr>
      <vt:lpstr>Residuals ____________________________________________________________________________________________</vt:lpstr>
    </vt:vector>
  </TitlesOfParts>
  <Company>Schneider Electric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Jacek Wallusch</dc:creator>
  <cp:lastModifiedBy>Jacek Wallusch</cp:lastModifiedBy>
  <cp:revision>206</cp:revision>
  <dcterms:created xsi:type="dcterms:W3CDTF">2016-09-22T05:02:56Z</dcterms:created>
  <dcterms:modified xsi:type="dcterms:W3CDTF">2016-10-27T19:22:28Z</dcterms:modified>
</cp:coreProperties>
</file>