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0" r:id="rId4"/>
    <p:sldId id="271" r:id="rId5"/>
    <p:sldId id="272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66B21-FCA9-4F33-9C70-541A58E930DF}" type="datetimeFigureOut">
              <a:rPr lang="en-GB" smtClean="0"/>
              <a:pPr/>
              <a:t>20/10/2016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CA861-8873-44F5-BF83-7BA99328A4F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2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3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4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5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20/10/2016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20/10/2016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20/10/2016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20/10/2016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49469-1129-4523-AD26-A3A6707EA825}" type="datetimeFigureOut">
              <a:rPr lang="en-GB" smtClean="0"/>
              <a:pPr/>
              <a:t>20/10/2016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4000" b="0" dirty="0">
                <a:solidFill>
                  <a:schemeClr val="bg1"/>
                </a:solidFill>
                <a:latin typeface="Times New Roman" pitchFamily="18" charset="0"/>
              </a:rPr>
              <a:t>Jacek Wallusch</a:t>
            </a:r>
            <a:br>
              <a:rPr lang="en-GB" sz="4000" b="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  <a:t>_________________________________</a:t>
            </a:r>
            <a:b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  <a:t/>
            </a:r>
            <a:b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pl-PL" sz="3600" b="0" dirty="0" smtClean="0">
                <a:solidFill>
                  <a:schemeClr val="bg1"/>
                </a:solidFill>
                <a:latin typeface="Times New Roman" pitchFamily="18" charset="0"/>
              </a:rPr>
              <a:t>Applied </a:t>
            </a:r>
            <a:r>
              <a:rPr lang="pl-PL" sz="3600" b="0" dirty="0" err="1" smtClean="0">
                <a:solidFill>
                  <a:schemeClr val="bg1"/>
                </a:solidFill>
                <a:latin typeface="Times New Roman" pitchFamily="18" charset="0"/>
              </a:rPr>
              <a:t>Quantitative</a:t>
            </a:r>
            <a:r>
              <a:rPr lang="pl-PL" sz="3600" b="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pl-PL" sz="3600" b="0" dirty="0" err="1" smtClean="0">
                <a:solidFill>
                  <a:schemeClr val="bg1"/>
                </a:solidFill>
                <a:latin typeface="Times New Roman" pitchFamily="18" charset="0"/>
              </a:rPr>
              <a:t>Methods</a:t>
            </a:r>
            <a:r>
              <a:rPr lang="pl-PL" sz="3600" b="0" dirty="0" smtClean="0">
                <a:solidFill>
                  <a:schemeClr val="bg1"/>
                </a:solidFill>
                <a:latin typeface="Times New Roman" pitchFamily="18" charset="0"/>
              </a:rPr>
              <a:t> for Business Development and </a:t>
            </a:r>
            <a:r>
              <a:rPr lang="pl-PL" sz="3600" b="0" dirty="0" err="1" smtClean="0">
                <a:solidFill>
                  <a:schemeClr val="bg1"/>
                </a:solidFill>
                <a:latin typeface="Times New Roman" pitchFamily="18" charset="0"/>
              </a:rPr>
              <a:t>Analysis</a:t>
            </a:r>
            <a:endParaRPr lang="en-GB" sz="36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3581400"/>
            <a:ext cx="9144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4800" b="0" dirty="0">
                <a:solidFill>
                  <a:schemeClr val="bg1"/>
                </a:solidFill>
                <a:latin typeface="Times New Roman" pitchFamily="18" charset="0"/>
              </a:rPr>
              <a:t>Lecture </a:t>
            </a:r>
            <a:r>
              <a:rPr lang="pl-PL" sz="4800" b="0" dirty="0" smtClean="0">
                <a:solidFill>
                  <a:schemeClr val="bg1"/>
                </a:solidFill>
                <a:latin typeface="Times New Roman" pitchFamily="18" charset="0"/>
              </a:rPr>
              <a:t>4</a:t>
            </a:r>
            <a:r>
              <a:rPr lang="en-GB" sz="4800" b="0" dirty="0" smtClean="0">
                <a:solidFill>
                  <a:schemeClr val="bg1"/>
                </a:solidFill>
                <a:latin typeface="Times New Roman" pitchFamily="18" charset="0"/>
              </a:rPr>
              <a:t>:</a:t>
            </a:r>
            <a:endParaRPr lang="en-GB" sz="4800" b="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pl-PL" sz="4800" b="0" dirty="0" err="1" smtClean="0">
                <a:solidFill>
                  <a:schemeClr val="bg1"/>
                </a:solidFill>
                <a:latin typeface="Times New Roman" pitchFamily="18" charset="0"/>
              </a:rPr>
              <a:t>Introduction</a:t>
            </a:r>
            <a:r>
              <a:rPr lang="pl-PL" sz="4800" b="0" dirty="0" smtClean="0">
                <a:solidFill>
                  <a:schemeClr val="bg1"/>
                </a:solidFill>
                <a:latin typeface="Times New Roman" pitchFamily="18" charset="0"/>
              </a:rPr>
              <a:t> to </a:t>
            </a:r>
            <a:r>
              <a:rPr lang="pl-PL" sz="4800" b="0" dirty="0" smtClean="0">
                <a:solidFill>
                  <a:schemeClr val="bg1"/>
                </a:solidFill>
                <a:latin typeface="Times New Roman" pitchFamily="18" charset="0"/>
              </a:rPr>
              <a:t>R: </a:t>
            </a:r>
          </a:p>
          <a:p>
            <a:pPr algn="ctr">
              <a:spcBef>
                <a:spcPct val="20000"/>
              </a:spcBef>
            </a:pPr>
            <a:r>
              <a:rPr lang="pl-PL" sz="4800" b="0" dirty="0" err="1" smtClean="0">
                <a:solidFill>
                  <a:schemeClr val="bg1"/>
                </a:solidFill>
                <a:latin typeface="Times New Roman" pitchFamily="18" charset="0"/>
              </a:rPr>
              <a:t>Multiple</a:t>
            </a:r>
            <a:r>
              <a:rPr lang="pl-PL" sz="4800" b="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pl-PL" sz="4800" b="0" dirty="0" err="1" smtClean="0">
                <a:solidFill>
                  <a:schemeClr val="bg1"/>
                </a:solidFill>
                <a:latin typeface="Times New Roman" pitchFamily="18" charset="0"/>
              </a:rPr>
              <a:t>Linear</a:t>
            </a:r>
            <a:r>
              <a:rPr lang="pl-PL" sz="4800" b="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pl-PL" sz="4800" b="0" dirty="0" err="1" smtClean="0">
                <a:solidFill>
                  <a:schemeClr val="bg1"/>
                </a:solidFill>
                <a:latin typeface="Times New Roman" pitchFamily="18" charset="0"/>
              </a:rPr>
              <a:t>Regression</a:t>
            </a:r>
            <a:endParaRPr lang="pl-PL" sz="4800" b="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Introduction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4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smtClean="0">
                <a:solidFill>
                  <a:srgbClr val="A50021"/>
                </a:solidFill>
                <a:latin typeface="Times New Roman" pitchFamily="18" charset="0"/>
              </a:rPr>
              <a:t>Data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474973" y="1124744"/>
            <a:ext cx="8633531" cy="4707931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Problem: Audi Q5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Prices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defRPr/>
            </a:pP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Intuition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behind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experiment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vehicle’s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engine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displacement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(i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cubic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capacity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vehicle’s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(i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years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vehicle’s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mileage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(i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kilometers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vehicle’s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drivetrain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vehicle’s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price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Visualisation</a:t>
            </a:r>
            <a:endParaRPr kumimoji="0" lang="pl-PL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R-Code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lines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39-46</a:t>
            </a:r>
            <a:endParaRPr kumimoji="0" lang="pl-PL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1447800" y="609600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l-PL" sz="1400" i="1" dirty="0" err="1" smtClean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i="1" dirty="0" err="1" smtClean="0">
                <a:latin typeface="Times New Roman" pitchFamily="18" charset="0"/>
                <a:cs typeface="Times New Roman" pitchFamily="18" charset="0"/>
              </a:rPr>
              <a:t>plot_ly</a:t>
            </a:r>
            <a:endParaRPr lang="en-GB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284984"/>
            <a:ext cx="3960440" cy="2630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lm</a:t>
            </a:r>
            <a:r>
              <a:rPr lang="pl-PL" sz="3600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Function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4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Estimation</a:t>
            </a:r>
            <a:endParaRPr lang="en-GB" sz="1600" b="0" dirty="0">
              <a:latin typeface="Times New Roman" pitchFamily="18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132856"/>
            <a:ext cx="5472608" cy="981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/>
          <p:nvPr/>
        </p:nvSpPr>
        <p:spPr>
          <a:xfrm>
            <a:off x="899592" y="3717032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summary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():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table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summarising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4139952" y="1844824"/>
            <a:ext cx="288032" cy="576064"/>
          </a:xfrm>
          <a:prstGeom prst="straightConnector1">
            <a:avLst/>
          </a:prstGeom>
          <a:ln w="19050"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4716016" y="2780928"/>
            <a:ext cx="0" cy="360040"/>
          </a:xfrm>
          <a:prstGeom prst="straightConnector1">
            <a:avLst/>
          </a:prstGeom>
          <a:ln w="19050"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067944" y="3140968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dependent </a:t>
            </a:r>
          </a:p>
          <a:p>
            <a:pPr algn="ctr"/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explaining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/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variable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ight Brace 39"/>
          <p:cNvSpPr/>
          <p:nvPr/>
        </p:nvSpPr>
        <p:spPr>
          <a:xfrm rot="5400000">
            <a:off x="6156175" y="2132858"/>
            <a:ext cx="288033" cy="1584176"/>
          </a:xfrm>
          <a:prstGeom prst="rightBrace">
            <a:avLst/>
          </a:prstGeom>
          <a:ln w="190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5508104" y="3140968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independent </a:t>
            </a:r>
          </a:p>
          <a:p>
            <a:pPr algn="ctr"/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explanatory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/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variables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2411760" y="2996952"/>
            <a:ext cx="576064" cy="720080"/>
          </a:xfrm>
          <a:prstGeom prst="straightConnector1">
            <a:avLst/>
          </a:prstGeom>
          <a:ln w="19050"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211960" y="1484784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():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linear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model)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lm</a:t>
            </a:r>
            <a:r>
              <a:rPr lang="pl-PL" sz="3600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Function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4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Significance</a:t>
            </a:r>
            <a:endParaRPr lang="en-GB" sz="1600" b="0" dirty="0">
              <a:latin typeface="Times New Roman" pitchFamily="18" charset="0"/>
            </a:endParaRPr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24744"/>
            <a:ext cx="6192477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>
          <a:xfrm>
            <a:off x="4499992" y="2996952"/>
            <a:ext cx="1152128" cy="7200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364088" y="2492896"/>
            <a:ext cx="0" cy="504056"/>
          </a:xfrm>
          <a:prstGeom prst="straightConnector1">
            <a:avLst/>
          </a:prstGeom>
          <a:ln w="1905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16016" y="2132856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Coefficients</a:t>
            </a:r>
            <a:r>
              <a:rPr lang="pl-PL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pl-PL" sz="16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p-values</a:t>
            </a:r>
            <a:endParaRPr lang="en-GB" sz="16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907704" y="2996952"/>
            <a:ext cx="936104" cy="720080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Elbow Connector 32"/>
          <p:cNvCxnSpPr/>
          <p:nvPr/>
        </p:nvCxnSpPr>
        <p:spPr>
          <a:xfrm rot="10800000">
            <a:off x="2843808" y="3717032"/>
            <a:ext cx="3600400" cy="72008"/>
          </a:xfrm>
          <a:prstGeom prst="bentConnector3">
            <a:avLst>
              <a:gd name="adj1" fmla="val 60751"/>
            </a:avLst>
          </a:prstGeom>
          <a:ln w="19050"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444208" y="364502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Coefficients</a:t>
            </a:r>
            <a:r>
              <a:rPr lang="pl-PL" sz="16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pl-PL" sz="1600" i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values</a:t>
            </a:r>
            <a:endParaRPr lang="en-GB" sz="1600" i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99592" y="4437112"/>
            <a:ext cx="4752528" cy="2160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5652120" y="4581128"/>
            <a:ext cx="792088" cy="0"/>
          </a:xfrm>
          <a:prstGeom prst="straightConnector1">
            <a:avLst/>
          </a:prstGeom>
          <a:ln w="1905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444208" y="4437112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Overall</a:t>
            </a:r>
            <a:r>
              <a:rPr lang="pl-PL" sz="1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F-test</a:t>
            </a:r>
            <a:endParaRPr lang="en-GB" sz="16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lm</a:t>
            </a:r>
            <a:r>
              <a:rPr lang="pl-PL" sz="3600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Function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4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Goodness-of-Fit</a:t>
            </a:r>
            <a:endParaRPr lang="en-GB" sz="1600" b="0" dirty="0">
              <a:latin typeface="Times New Roman" pitchFamily="18" charset="0"/>
            </a:endParaRPr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340768"/>
            <a:ext cx="599253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ctangle 26"/>
          <p:cNvSpPr/>
          <p:nvPr/>
        </p:nvSpPr>
        <p:spPr>
          <a:xfrm>
            <a:off x="683568" y="1556792"/>
            <a:ext cx="5832648" cy="2160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6516216" y="1772816"/>
            <a:ext cx="576064" cy="360040"/>
          </a:xfrm>
          <a:prstGeom prst="straightConnector1">
            <a:avLst/>
          </a:prstGeom>
          <a:ln w="1905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092280" y="2132856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R-squares</a:t>
            </a:r>
            <a:endParaRPr lang="en-GB" sz="16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2492896"/>
            <a:ext cx="5327285" cy="228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6481</TotalTime>
  <Words>119</Words>
  <Application>Microsoft Office PowerPoint</Application>
  <PresentationFormat>On-screen Show (4:3)</PresentationFormat>
  <Paragraphs>44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Introduction ____________________________________________________________________________________________</vt:lpstr>
      <vt:lpstr>lm Function ____________________________________________________________________________________________</vt:lpstr>
      <vt:lpstr>lm Function ____________________________________________________________________________________________</vt:lpstr>
      <vt:lpstr>lm Function ____________________________________________________________________________________________</vt:lpstr>
    </vt:vector>
  </TitlesOfParts>
  <Company>Schneider Electric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Jacek Wallusch</dc:creator>
  <cp:lastModifiedBy>Jacek Wallusch</cp:lastModifiedBy>
  <cp:revision>198</cp:revision>
  <dcterms:created xsi:type="dcterms:W3CDTF">2016-09-22T05:02:56Z</dcterms:created>
  <dcterms:modified xsi:type="dcterms:W3CDTF">2016-10-20T18:19:20Z</dcterms:modified>
</cp:coreProperties>
</file>