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4" r:id="rId5"/>
    <p:sldId id="261" r:id="rId6"/>
    <p:sldId id="265" r:id="rId7"/>
    <p:sldId id="259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66B21-FCA9-4F33-9C70-541A58E930DF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CA861-8873-44F5-BF83-7BA99328A4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2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3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4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5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6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7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8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9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10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49469-1129-4523-AD26-A3A6707EA825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000" b="0" dirty="0">
                <a:solidFill>
                  <a:schemeClr val="bg1"/>
                </a:solidFill>
                <a:latin typeface="Times New Roman" pitchFamily="18" charset="0"/>
              </a:rPr>
              <a:t>Jacek Wallusch</a:t>
            </a:r>
            <a:br>
              <a:rPr lang="en-GB" sz="40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  <a:t>_________________________________</a:t>
            </a:r>
            <a:b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Applied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Quantitative</a:t>
            </a: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Methods</a:t>
            </a: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 for Business Development and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Analysis</a:t>
            </a:r>
            <a:endParaRPr lang="en-GB" sz="36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581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800" b="0" dirty="0">
                <a:solidFill>
                  <a:schemeClr val="bg1"/>
                </a:solidFill>
                <a:latin typeface="Times New Roman" pitchFamily="18" charset="0"/>
              </a:rPr>
              <a:t>Lecture 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GB" sz="4800" b="0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GB" sz="4800" b="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Introduction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to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Homework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Assignment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38914" name="Równanie" r:id="rId4" imgW="114120" imgH="215640" progId="Equation.3">
              <p:embed/>
            </p:oleObj>
          </a:graphicData>
        </a:graphic>
      </p:graphicFrame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Week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 2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week02.R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10469" y="1025325"/>
            <a:ext cx="8633531" cy="4275883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Uncertainty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Polish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foreign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market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again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currencies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: one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G7-like country and one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emerging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market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[2]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perform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operations to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uncertainty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measure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[3] plot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uncertainty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time</a:t>
            </a:r>
          </a:p>
          <a:p>
            <a:pPr lvl="0"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[4]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sz="1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interpret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</a:t>
            </a:r>
            <a:r>
              <a:rPr kumimoji="0" lang="pl-PL" sz="1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compare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sz="1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sz="1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results</a:t>
            </a:r>
            <a:endParaRPr kumimoji="0" lang="pl-PL" sz="16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pl-PL" sz="16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kumimoji="0" lang="pl-PL" sz="16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kumimoji="0" lang="pl-PL" sz="1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Send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sz="1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sz="1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R-script</a:t>
            </a:r>
            <a:endParaRPr kumimoji="0" lang="pl-PL" sz="16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baseline="0" dirty="0" err="1" smtClean="0">
                <a:latin typeface="Times New Roman" pitchFamily="18" charset="0"/>
                <a:cs typeface="Times New Roman" pitchFamily="18" charset="0"/>
              </a:rPr>
              <a:t>Send</a:t>
            </a:r>
            <a:r>
              <a:rPr lang="pl-PL" sz="1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baseline="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presentation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Power Point</a:t>
            </a:r>
          </a:p>
          <a:p>
            <a:pPr lvl="0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Remarks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nterpret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lvl="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PAT: an extra point for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same region as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emerging</a:t>
            </a:r>
            <a:r>
              <a:rPr lang="pl-PL" sz="1600" smtClean="0">
                <a:latin typeface="Times New Roman" pitchFamily="18" charset="0"/>
                <a:cs typeface="Times New Roman" pitchFamily="18" charset="0"/>
              </a:rPr>
              <a:t> country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Introduction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What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is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 R?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74973" y="1124744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Statistical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Computing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1600" dirty="0" smtClean="0"/>
              <a:t> R is a language and environment for statistical computing and graphics.</a:t>
            </a:r>
            <a:r>
              <a:rPr lang="pl-PL" sz="1600" dirty="0" smtClean="0"/>
              <a:t>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&lt;&lt;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Structure</a:t>
            </a:r>
            <a:endParaRPr kumimoji="0" lang="pl-PL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1600" dirty="0" smtClean="0"/>
              <a:t>R can be considered as a different implementation of S.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&lt;&lt;</a:t>
            </a:r>
          </a:p>
          <a:p>
            <a:pPr lvl="0"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1600" dirty="0" smtClean="0"/>
              <a:t> The S language is often the vehicle of choice for research in statistical methodology, and R provides an Open Source route to participation in that activity.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&lt;&lt;</a:t>
            </a:r>
          </a:p>
          <a:p>
            <a:pPr lvl="0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 Studio</a:t>
            </a: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1600" dirty="0" err="1" smtClean="0"/>
              <a:t>RStudio</a:t>
            </a:r>
            <a:r>
              <a:rPr lang="en-US" sz="1600" dirty="0" smtClean="0"/>
              <a:t> is an integrated development environment (IDE) for R. It includes a console, syntax-highlighting editor that supports direct code execution, as well as tools for plotting, history, debugging and workspace management. 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&lt;&lt;</a:t>
            </a:r>
          </a:p>
          <a:p>
            <a:pPr lvl="0"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www.r-project.org/logo/R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581128"/>
            <a:ext cx="1234423" cy="1080120"/>
          </a:xfrm>
          <a:prstGeom prst="rect">
            <a:avLst/>
          </a:prstGeom>
          <a:noFill/>
        </p:spPr>
      </p:pic>
      <p:pic>
        <p:nvPicPr>
          <p:cNvPr id="24580" name="Picture 4" descr="File:Heckert GNU white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0341" y="4274555"/>
            <a:ext cx="1639491" cy="1602717"/>
          </a:xfrm>
          <a:prstGeom prst="rect">
            <a:avLst/>
          </a:prstGeom>
          <a:noFill/>
        </p:spPr>
      </p:pic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GNU, R, and </a:t>
            </a: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 R Studio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2" name="Picture 6" descr="https://www.rstudio.com/wp-content/uploads/2014/07/RStudio-Logo-Blue-Gradi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715896"/>
            <a:ext cx="2488160" cy="873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R Studio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3074" name="Równanie" r:id="rId4" imgW="114120" imgH="215640" progId="Equation.3">
              <p:embed/>
            </p:oleObj>
          </a:graphicData>
        </a:graphic>
      </p:graphicFrame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The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Interface</a:t>
            </a:r>
            <a:endParaRPr lang="en-GB" sz="1600" b="0" dirty="0">
              <a:latin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124743"/>
            <a:ext cx="7416824" cy="463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979712" y="22768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 smtClean="0"/>
              <a:t>Write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err="1" smtClean="0"/>
              <a:t>here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45718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 smtClean="0"/>
              <a:t>Console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22768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2120" y="457183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Packages</a:t>
            </a: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Plot </a:t>
            </a:r>
            <a:r>
              <a:rPr lang="pl-PL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Viewer</a:t>
            </a: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Help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177281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The</a:t>
            </a:r>
            <a:r>
              <a:rPr lang="pl-PL" sz="1200" dirty="0" smtClean="0"/>
              <a:t> </a:t>
            </a:r>
            <a:r>
              <a:rPr lang="pl-P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r>
              <a:rPr lang="pl-PL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200" dirty="0" err="1" smtClean="0"/>
              <a:t>button</a:t>
            </a:r>
            <a:endParaRPr lang="en-GB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860032" y="1628800"/>
            <a:ext cx="0" cy="216024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 RUN </a:t>
            </a: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button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alternatively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(s) and hit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CTRL+R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177281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</a:t>
            </a:r>
            <a:r>
              <a:rPr lang="pl-PL" sz="1200" dirty="0" smtClean="0"/>
              <a:t>: </a:t>
            </a:r>
            <a:r>
              <a:rPr lang="pl-PL" sz="1200" dirty="0" err="1" smtClean="0"/>
              <a:t>packages</a:t>
            </a:r>
            <a:endParaRPr lang="en-GB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555776" y="1340768"/>
            <a:ext cx="0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87624" y="207188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The</a:t>
            </a:r>
            <a:r>
              <a:rPr lang="pl-PL" sz="1200" dirty="0" smtClean="0"/>
              <a:t> </a:t>
            </a:r>
            <a:r>
              <a:rPr lang="pl-P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</a:t>
            </a:r>
            <a:r>
              <a:rPr lang="pl-PL" sz="1200" dirty="0" smtClean="0"/>
              <a:t> </a:t>
            </a:r>
            <a:r>
              <a:rPr lang="pl-PL" sz="1200" dirty="0" err="1" smtClean="0"/>
              <a:t>buttons</a:t>
            </a:r>
            <a:endParaRPr lang="en-GB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403648" y="1628800"/>
            <a:ext cx="0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2359913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SCRIPT</a:t>
            </a:r>
            <a:endParaRPr lang="en-GB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187624" y="1412776"/>
            <a:ext cx="0" cy="1008112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en-GB" sz="3600" smtClean="0">
                <a:solidFill>
                  <a:srgbClr val="A50021"/>
                </a:solidFill>
                <a:latin typeface="Times New Roman" pitchFamily="18" charset="0"/>
              </a:rPr>
              <a:t>Getting Started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28674" name="Równanie" r:id="rId4" imgW="114120" imgH="215640" progId="Equation.3">
              <p:embed/>
            </p:oleObj>
          </a:graphicData>
        </a:graphic>
      </p:graphicFrame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smtClean="0">
                <a:solidFill>
                  <a:srgbClr val="A50021"/>
                </a:solidFill>
                <a:latin typeface="Times New Roman" pitchFamily="18" charset="0"/>
              </a:rPr>
              <a:t>Importing Data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74973" y="1124744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 File Format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Example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import a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csv-file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&gt;&gt;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my_data.csv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&lt;&lt;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located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&gt;&gt;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C:\Users\Documents\PROJECTS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&lt;&lt;, and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imported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data file &gt;&gt;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example_data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&lt;&lt;</a:t>
            </a:r>
          </a:p>
          <a:p>
            <a:pPr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example_data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 &lt;- </a:t>
            </a:r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read.csv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("C:/</a:t>
            </a:r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Users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/PROJECTS/</a:t>
            </a:r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my_data.csv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", </a:t>
            </a:r>
          </a:p>
          <a:p>
            <a:pPr algn="ctr">
              <a:defRPr/>
            </a:pPr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header=TRUE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, sep = ";")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Warning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sure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re-written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71600" y="1628800"/>
          <a:ext cx="7416824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00"/>
                <a:gridCol w="5616624"/>
              </a:tblGrid>
              <a:tr h="288032">
                <a:tc>
                  <a:txBody>
                    <a:bodyPr/>
                    <a:lstStyle/>
                    <a:p>
                      <a:r>
                        <a:rPr lang="pl-PL" sz="18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File</a:t>
                      </a:r>
                      <a:r>
                        <a:rPr lang="pl-PL" sz="18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Format</a:t>
                      </a:r>
                      <a:endParaRPr lang="en-GB" sz="18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Command</a:t>
                      </a:r>
                      <a:endParaRPr lang="en-GB" sz="18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303"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CSV</a:t>
                      </a:r>
                      <a:endParaRPr lang="en-GB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&lt;- </a:t>
                      </a:r>
                      <a:r>
                        <a:rPr lang="pl-PL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read.csv</a:t>
                      </a:r>
                      <a:r>
                        <a:rPr lang="pl-PL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("</a:t>
                      </a:r>
                      <a:r>
                        <a:rPr lang="pl-PL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data </a:t>
                      </a:r>
                      <a:r>
                        <a:rPr lang="pl-PL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location</a:t>
                      </a:r>
                      <a:r>
                        <a:rPr lang="pl-PL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", </a:t>
                      </a:r>
                      <a:r>
                        <a:rPr lang="pl-PL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header=TRUE</a:t>
                      </a:r>
                      <a:r>
                        <a:rPr lang="pl-PL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sep = ";")</a:t>
                      </a:r>
                      <a:endParaRPr lang="en-GB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303"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TXT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&lt;- </a:t>
                      </a:r>
                      <a:r>
                        <a:rPr lang="pl-PL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read.table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("</a:t>
                      </a:r>
                      <a:r>
                        <a:rPr lang="pl-PL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 </a:t>
                      </a:r>
                      <a:r>
                        <a:rPr lang="pl-PL" sz="18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location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")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Getting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Started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4098" name="Równanie" r:id="rId4" imgW="114120" imgH="215640" progId="Equation.3">
              <p:embed/>
            </p:oleObj>
          </a:graphicData>
        </a:graphic>
      </p:graphicFrame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Downloading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Packages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10469" y="1025325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Package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Packages are collections of 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functions, data, and compiled code in a well-defined format.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&lt;&lt;</a:t>
            </a:r>
          </a:p>
          <a:p>
            <a:pPr lvl="0">
              <a:defRPr/>
            </a:pPr>
            <a:endParaRPr lang="pl-PL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Library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directory where packages are stored is called the library.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&lt;&lt;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GB" sz="16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636912"/>
            <a:ext cx="429523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162119"/>
            <a:ext cx="3568040" cy="271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http://www.r-tutor.com/r-introduction/data-frame/data-import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Getting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Started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29698" name="Równanie" r:id="rId4" imgW="114120" imgH="215640" progId="Equation.3">
              <p:embed/>
            </p:oleObj>
          </a:graphicData>
        </a:graphic>
      </p:graphicFrame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Downloading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Packages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10469" y="1025325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Example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Download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package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PLOTLY</a:t>
            </a:r>
          </a:p>
          <a:p>
            <a:pPr lvl="0">
              <a:defRPr/>
            </a:pPr>
            <a:endParaRPr lang="pl-PL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GB" sz="16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1844824"/>
            <a:ext cx="3569844" cy="389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372200" y="2564904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package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install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499992" y="2924944"/>
            <a:ext cx="1872208" cy="0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43608" y="3646765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package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list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67744" y="3933056"/>
            <a:ext cx="792088" cy="0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1960" y="465313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click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INSTALL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076056" y="4149080"/>
            <a:ext cx="0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Descriptive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Statistics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2050" name="Równanie" r:id="rId4" imgW="114120" imgH="215640" progId="Equation.3">
              <p:embed/>
            </p:oleObj>
          </a:graphicData>
        </a:graphic>
      </p:graphicFrame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Example</a:t>
            </a:r>
            <a:endParaRPr lang="en-GB" sz="1600" b="0" dirty="0">
              <a:latin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980728"/>
            <a:ext cx="520057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1844824"/>
            <a:ext cx="5605661" cy="162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3212976"/>
            <a:ext cx="61817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26675" y="4293096"/>
            <a:ext cx="463355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4941168"/>
            <a:ext cx="1876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Skewness and </a:t>
            </a: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Kurtosis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psych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-package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en-GB" sz="3600" smtClean="0">
                <a:solidFill>
                  <a:srgbClr val="A50021"/>
                </a:solidFill>
                <a:latin typeface="Times New Roman" pitchFamily="18" charset="0"/>
              </a:rPr>
              <a:t>Time Series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35842" name="Równanie" r:id="rId4" imgW="114120" imgH="215640" progId="Equation.3">
              <p:embed/>
            </p:oleObj>
          </a:graphicData>
        </a:graphic>
      </p:graphicFrame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smtClean="0">
                <a:solidFill>
                  <a:srgbClr val="A50021"/>
                </a:solidFill>
                <a:latin typeface="Times New Roman" pitchFamily="18" charset="0"/>
              </a:rPr>
              <a:t>The ZOO-Package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400" i="1" smtClean="0">
                <a:latin typeface="Times New Roman" pitchFamily="18" charset="0"/>
                <a:cs typeface="Times New Roman" pitchFamily="18" charset="0"/>
              </a:rPr>
              <a:t>ts-object</a:t>
            </a:r>
            <a:r>
              <a:rPr lang="en-GB" sz="1400" smtClean="0">
                <a:latin typeface="Times New Roman" pitchFamily="18" charset="0"/>
                <a:cs typeface="Times New Roman" pitchFamily="18" charset="0"/>
              </a:rPr>
              <a:t>: an alternative time-series object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10469" y="1025325"/>
            <a:ext cx="8633531" cy="3339779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 and Time Series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[1] Make sure the variable has a time series interpretation.</a:t>
            </a:r>
          </a:p>
          <a:p>
            <a:pPr lvl="0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[2] Make sure the vector of dates can be recognised by R</a:t>
            </a:r>
          </a:p>
          <a:p>
            <a:pPr lvl="0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[3] Apply the zoo-package</a:t>
            </a:r>
          </a:p>
          <a:p>
            <a:pPr lvl="0">
              <a:defRPr/>
            </a:pPr>
            <a:endParaRPr lang="en-GB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Dates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[1] Daily series: preferred format saved in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1600" dirty="0" err="1" smtClean="0">
                <a:latin typeface="Times New Roman" pitchFamily="18" charset="0"/>
                <a:cs typeface="Times New Roman" pitchFamily="18" charset="0"/>
              </a:rPr>
              <a:t>csv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-file</a:t>
            </a:r>
          </a:p>
          <a:p>
            <a:pPr lvl="0" algn="ctr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YYYY-MM-DD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[2] For monthly and quarterly data use </a:t>
            </a:r>
          </a:p>
          <a:p>
            <a:pPr lvl="0" algn="ctr">
              <a:defRPr/>
            </a:pPr>
            <a:r>
              <a:rPr lang="en-GB" sz="1600" dirty="0" err="1" smtClean="0">
                <a:latin typeface="Times New Roman" pitchFamily="18" charset="0"/>
                <a:cs typeface="Times New Roman" pitchFamily="18" charset="0"/>
              </a:rPr>
              <a:t>as.Date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Zoo-Object</a:t>
            </a:r>
          </a:p>
          <a:p>
            <a:pPr lvl="0" algn="just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Assign the dates to the variable (ordered observations)</a:t>
            </a:r>
          </a:p>
          <a:p>
            <a:pPr lvl="0" algn="just">
              <a:defRPr/>
            </a:pP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GB" sz="16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8935" y="4403915"/>
            <a:ext cx="5279529" cy="147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en-GB" sz="3600" smtClean="0">
                <a:solidFill>
                  <a:srgbClr val="A50021"/>
                </a:solidFill>
                <a:latin typeface="Times New Roman" pitchFamily="18" charset="0"/>
              </a:rPr>
              <a:t>Time Series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37890" name="Równanie" r:id="rId4" imgW="114120" imgH="215640" progId="Equation.3">
              <p:embed/>
            </p:oleObj>
          </a:graphicData>
        </a:graphic>
      </p:graphicFrame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2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Example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week02.R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10469" y="1025325"/>
            <a:ext cx="8633531" cy="3339779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Uncertainty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Polish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foreign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market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Squared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differences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logarithmic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 of return as an 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approximate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uncertainty</a:t>
            </a:r>
            <a:endParaRPr lang="en-GB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Operations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natural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logarithms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forex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series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[2]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calculate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first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differences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[3]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square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first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differences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708920"/>
            <a:ext cx="4824536" cy="31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3269</TotalTime>
  <Words>562</Words>
  <Application>Microsoft Office PowerPoint</Application>
  <PresentationFormat>On-screen Show (4:3)</PresentationFormat>
  <Paragraphs>133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Równanie</vt:lpstr>
      <vt:lpstr>Slide 1</vt:lpstr>
      <vt:lpstr>Introduction ____________________________________________________________________________________________</vt:lpstr>
      <vt:lpstr>R Studio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Descriptive Statistics ____________________________________________________________________________________________</vt:lpstr>
      <vt:lpstr>Time Series ____________________________________________________________________________________________</vt:lpstr>
      <vt:lpstr>Time Series ____________________________________________________________________________________________</vt:lpstr>
      <vt:lpstr>Homework Assignment ____________________________________________________________________________________________</vt:lpstr>
    </vt:vector>
  </TitlesOfParts>
  <Company>Schneider Electric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Jacek Wallusch</dc:creator>
  <cp:lastModifiedBy>Jacek Wallusch</cp:lastModifiedBy>
  <cp:revision>165</cp:revision>
  <dcterms:created xsi:type="dcterms:W3CDTF">2016-09-22T05:02:56Z</dcterms:created>
  <dcterms:modified xsi:type="dcterms:W3CDTF">2016-10-06T12:34:33Z</dcterms:modified>
</cp:coreProperties>
</file>