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0" r:id="rId4"/>
    <p:sldId id="264" r:id="rId5"/>
    <p:sldId id="261" r:id="rId6"/>
    <p:sldId id="265" r:id="rId7"/>
    <p:sldId id="259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66B21-FCA9-4F33-9C70-541A58E930DF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CA861-8873-44F5-BF83-7BA99328A4F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2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3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4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5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6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7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8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9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1BE94-A6A5-411F-A859-2F721091A7B2}" type="slidenum">
              <a:rPr lang="pl-PL"/>
              <a:pPr/>
              <a:t>10</a:t>
            </a:fld>
            <a:endParaRPr lang="pl-P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49469-1129-4523-AD26-A3A6707EA825}" type="datetimeFigureOut">
              <a:rPr lang="en-GB" smtClean="0"/>
              <a:pPr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8E4AD-80EC-44BF-BFBA-26E3420E04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png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4000" b="0" dirty="0">
                <a:solidFill>
                  <a:schemeClr val="bg1"/>
                </a:solidFill>
                <a:latin typeface="Times New Roman" pitchFamily="18" charset="0"/>
              </a:rPr>
              <a:t>Jacek Wallusch</a:t>
            </a:r>
            <a:br>
              <a:rPr lang="en-GB" sz="40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  <a:t>_________________________________</a:t>
            </a:r>
            <a:b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  <a:t/>
            </a:r>
            <a:br>
              <a:rPr lang="en-GB" sz="3600" b="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Applied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Quantitative</a:t>
            </a: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Methods</a:t>
            </a:r>
            <a:r>
              <a:rPr lang="pl-PL" sz="3600" b="0" dirty="0" smtClean="0">
                <a:solidFill>
                  <a:schemeClr val="bg1"/>
                </a:solidFill>
                <a:latin typeface="Times New Roman" pitchFamily="18" charset="0"/>
              </a:rPr>
              <a:t> for Business Development and </a:t>
            </a:r>
            <a:r>
              <a:rPr lang="pl-PL" sz="3600" b="0" dirty="0" err="1" smtClean="0">
                <a:solidFill>
                  <a:schemeClr val="bg1"/>
                </a:solidFill>
                <a:latin typeface="Times New Roman" pitchFamily="18" charset="0"/>
              </a:rPr>
              <a:t>Analysis</a:t>
            </a:r>
            <a:endParaRPr lang="en-GB" sz="3600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581400"/>
            <a:ext cx="914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GB" sz="4800" b="0" dirty="0">
                <a:solidFill>
                  <a:schemeClr val="bg1"/>
                </a:solidFill>
                <a:latin typeface="Times New Roman" pitchFamily="18" charset="0"/>
              </a:rPr>
              <a:t>Lecture 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2</a:t>
            </a:r>
            <a:r>
              <a:rPr lang="en-GB" sz="4800" b="0" dirty="0" smtClean="0">
                <a:solidFill>
                  <a:schemeClr val="bg1"/>
                </a:solidFill>
                <a:latin typeface="Times New Roman" pitchFamily="18" charset="0"/>
              </a:rPr>
              <a:t>:</a:t>
            </a:r>
            <a:endParaRPr lang="en-GB" sz="4800" b="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pl-PL" sz="4800" b="0" dirty="0" err="1" smtClean="0">
                <a:solidFill>
                  <a:schemeClr val="bg1"/>
                </a:solidFill>
                <a:latin typeface="Times New Roman" pitchFamily="18" charset="0"/>
              </a:rPr>
              <a:t>Introduction</a:t>
            </a:r>
            <a:r>
              <a:rPr lang="pl-PL" sz="4800" b="0" dirty="0" smtClean="0">
                <a:solidFill>
                  <a:schemeClr val="bg1"/>
                </a:solidFill>
                <a:latin typeface="Times New Roman" pitchFamily="18" charset="0"/>
              </a:rPr>
              <a:t> to 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Homework</a:t>
            </a:r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Assignment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p:oleObj spid="_x0000_s38914" name="Równanie" r:id="rId4" imgW="114120" imgH="215640" progId="Equation.3">
              <p:embed/>
            </p:oleObj>
          </a:graphicData>
        </a:graphic>
      </p:graphicFrame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2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Week</a:t>
            </a: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 2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week02.R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510469" y="1025325"/>
            <a:ext cx="8633531" cy="4275883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Uncertainty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Polish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foreign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exchange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market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again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[1]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currencies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: one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G7-like country and one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emerging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market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[2]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perform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operations to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uncertainty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measure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[3] plot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uncertainty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measure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time</a:t>
            </a:r>
          </a:p>
          <a:p>
            <a:pPr lvl="0">
              <a:defRPr/>
            </a:pP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[4]</a:t>
            </a:r>
            <a:r>
              <a:rPr kumimoji="0" lang="pl-PL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sz="1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interpret</a:t>
            </a:r>
            <a:r>
              <a:rPr kumimoji="0" lang="pl-PL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and </a:t>
            </a:r>
            <a:r>
              <a:rPr kumimoji="0" lang="pl-PL" sz="1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compare</a:t>
            </a:r>
            <a:r>
              <a:rPr kumimoji="0" lang="pl-PL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sz="1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pl-PL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sz="1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results</a:t>
            </a:r>
            <a:endParaRPr kumimoji="0" lang="pl-PL" sz="16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pl-PL" sz="1600" baseline="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kumimoji="0" lang="pl-PL" sz="16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kumimoji="0" lang="pl-PL" sz="1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Send</a:t>
            </a:r>
            <a:r>
              <a:rPr kumimoji="0" lang="pl-PL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sz="1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pl-PL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sz="16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R-script</a:t>
            </a:r>
            <a:endParaRPr kumimoji="0" lang="pl-PL" sz="16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baseline="0" dirty="0" err="1" smtClean="0">
                <a:latin typeface="Times New Roman" pitchFamily="18" charset="0"/>
                <a:cs typeface="Times New Roman" pitchFamily="18" charset="0"/>
              </a:rPr>
              <a:t>Send</a:t>
            </a:r>
            <a:r>
              <a:rPr lang="pl-PL" sz="16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baseline="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presentation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Power Point</a:t>
            </a:r>
          </a:p>
          <a:p>
            <a:pPr lvl="0">
              <a:defRPr/>
            </a:pP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Remarks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defRPr/>
            </a:pP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nterpret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mean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‘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describe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 lvl="0"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PAT: an extra point for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countries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same region as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emerging</a:t>
            </a:r>
            <a:r>
              <a:rPr lang="pl-PL" sz="1600" smtClean="0">
                <a:latin typeface="Times New Roman" pitchFamily="18" charset="0"/>
                <a:cs typeface="Times New Roman" pitchFamily="18" charset="0"/>
              </a:rPr>
              <a:t> country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Introduction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2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What</a:t>
            </a: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is</a:t>
            </a: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 R?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474973" y="1124744"/>
            <a:ext cx="8633531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Statistical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Computing</a:t>
            </a: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en-US" sz="1600" dirty="0" smtClean="0"/>
              <a:t> R is a language and environment for statistical computing and graphics.</a:t>
            </a:r>
            <a:r>
              <a:rPr lang="pl-PL" sz="1600" dirty="0" smtClean="0"/>
              <a:t>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&lt;&lt;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pl-PL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pl-PL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Structure</a:t>
            </a:r>
            <a:endParaRPr kumimoji="0" lang="pl-PL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en-US" sz="1600" dirty="0" smtClean="0"/>
              <a:t>R can be considered as a different implementation of S.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&lt;&lt;</a:t>
            </a:r>
          </a:p>
          <a:p>
            <a:pPr lvl="0">
              <a:defRPr/>
            </a:pP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en-US" sz="1600" dirty="0" smtClean="0"/>
              <a:t> The S language is often the vehicle of choice for research in statistical methodology, and R provides an Open Source route to participation in that activity. </a:t>
            </a: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&lt;&lt;</a:t>
            </a:r>
          </a:p>
          <a:p>
            <a:pPr lvl="0">
              <a:defRPr/>
            </a:pP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 Studio</a:t>
            </a:r>
            <a:endParaRPr lang="pl-PL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en-US" sz="1600" dirty="0" err="1" smtClean="0"/>
              <a:t>RStudio</a:t>
            </a:r>
            <a:r>
              <a:rPr lang="en-US" sz="1600" dirty="0" smtClean="0"/>
              <a:t> is an integrated development environment (IDE) for R. It includes a console, syntax-highlighting editor that supports direct code execution, as well as tools for plotting, history, debugging and workspace management. 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&lt;&lt;</a:t>
            </a:r>
          </a:p>
          <a:p>
            <a:pPr lvl="0"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s://www.r-project.org/logo/R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4581128"/>
            <a:ext cx="1234423" cy="1080120"/>
          </a:xfrm>
          <a:prstGeom prst="rect">
            <a:avLst/>
          </a:prstGeom>
          <a:noFill/>
        </p:spPr>
      </p:pic>
      <p:pic>
        <p:nvPicPr>
          <p:cNvPr id="24580" name="Picture 4" descr="File:Heckert GNU white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0341" y="4274555"/>
            <a:ext cx="1639491" cy="1602717"/>
          </a:xfrm>
          <a:prstGeom prst="rect">
            <a:avLst/>
          </a:prstGeom>
          <a:noFill/>
        </p:spPr>
      </p:pic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GNU, R, and </a:t>
            </a: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 R Studio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2" name="Picture 6" descr="https://www.rstudio.com/wp-content/uploads/2014/07/RStudio-Logo-Blue-Gradien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4715896"/>
            <a:ext cx="2488160" cy="873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R Studio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p:oleObj spid="_x0000_s3074" name="Równanie" r:id="rId4" imgW="114120" imgH="215640" progId="Equation.3">
              <p:embed/>
            </p:oleObj>
          </a:graphicData>
        </a:graphic>
      </p:graphicFrame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2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The</a:t>
            </a: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Interface</a:t>
            </a:r>
            <a:endParaRPr lang="en-GB" sz="1600" b="0" dirty="0">
              <a:latin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124743"/>
            <a:ext cx="7416824" cy="4635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1979712" y="227687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err="1" smtClean="0"/>
              <a:t>Write</a:t>
            </a:r>
            <a:r>
              <a:rPr lang="pl-PL" dirty="0" smtClean="0"/>
              <a:t>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/>
              <a:t>here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979712" y="457183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err="1" smtClean="0"/>
              <a:t>Console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580112" y="227687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  <a:endParaRPr lang="en-GB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52120" y="457183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Packages</a:t>
            </a:r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Plot </a:t>
            </a:r>
            <a:r>
              <a:rPr lang="pl-PL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Viewer</a:t>
            </a:r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Help</a:t>
            </a:r>
            <a:endParaRPr lang="en-GB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7904" y="1772816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err="1" smtClean="0"/>
              <a:t>The</a:t>
            </a:r>
            <a:r>
              <a:rPr lang="pl-PL" sz="1200" dirty="0" smtClean="0"/>
              <a:t> </a:t>
            </a:r>
            <a:r>
              <a:rPr lang="pl-P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</a:t>
            </a:r>
            <a:r>
              <a:rPr lang="pl-PL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200" dirty="0" err="1" smtClean="0"/>
              <a:t>button</a:t>
            </a:r>
            <a:endParaRPr lang="en-GB" sz="1200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860032" y="1628800"/>
            <a:ext cx="0" cy="216024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 RUN </a:t>
            </a: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button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alternatively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mark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(s) and hit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CTRL+R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03648" y="1772816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TOOLS</a:t>
            </a:r>
            <a:r>
              <a:rPr lang="pl-PL" sz="1200" dirty="0" smtClean="0"/>
              <a:t>: </a:t>
            </a:r>
            <a:r>
              <a:rPr lang="pl-PL" sz="1200" dirty="0" err="1" smtClean="0"/>
              <a:t>packages</a:t>
            </a:r>
            <a:endParaRPr lang="en-GB" sz="12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555776" y="1340768"/>
            <a:ext cx="0" cy="504056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87624" y="2071881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err="1" smtClean="0"/>
              <a:t>The</a:t>
            </a:r>
            <a:r>
              <a:rPr lang="pl-PL" sz="1200" dirty="0" smtClean="0"/>
              <a:t> </a:t>
            </a:r>
            <a:r>
              <a:rPr lang="pl-P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</a:t>
            </a:r>
            <a:r>
              <a:rPr lang="pl-PL" sz="1200" dirty="0" smtClean="0"/>
              <a:t> </a:t>
            </a:r>
            <a:r>
              <a:rPr lang="pl-PL" sz="1200" dirty="0" err="1" smtClean="0"/>
              <a:t>buttons</a:t>
            </a:r>
            <a:endParaRPr lang="en-GB" sz="1200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1403648" y="1628800"/>
            <a:ext cx="0" cy="504056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9512" y="2359913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SCRIPT</a:t>
            </a:r>
            <a:endParaRPr lang="en-GB" sz="1200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187624" y="1412776"/>
            <a:ext cx="0" cy="1008112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en-GB" sz="3600" smtClean="0">
                <a:solidFill>
                  <a:srgbClr val="A50021"/>
                </a:solidFill>
                <a:latin typeface="Times New Roman" pitchFamily="18" charset="0"/>
              </a:rPr>
              <a:t>Getting Started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p:oleObj spid="_x0000_s28674" name="Równanie" r:id="rId4" imgW="114120" imgH="215640" progId="Equation.3">
              <p:embed/>
            </p:oleObj>
          </a:graphicData>
        </a:graphic>
      </p:graphicFrame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2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smtClean="0">
                <a:solidFill>
                  <a:srgbClr val="A50021"/>
                </a:solidFill>
                <a:latin typeface="Times New Roman" pitchFamily="18" charset="0"/>
              </a:rPr>
              <a:t>Importing Data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474973" y="1124744"/>
            <a:ext cx="8633531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Data File Format</a:t>
            </a: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pl-P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pl-P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pl-P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pl-P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pl-P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pl-P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pl-P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Example</a:t>
            </a: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import a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csv-file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&gt;&gt;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my_data.csv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&lt;&lt;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located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&gt;&gt;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C:\Users\Documents\PROJECTS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&lt;&lt;, and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imported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data file &gt;&gt;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example_data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&lt;&lt;</a:t>
            </a:r>
          </a:p>
          <a:p>
            <a:pPr>
              <a:defRPr/>
            </a:pP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pl-PL" sz="1600" b="1" dirty="0" err="1" smtClean="0">
                <a:latin typeface="Times New Roman" pitchFamily="18" charset="0"/>
                <a:cs typeface="Times New Roman" pitchFamily="18" charset="0"/>
              </a:rPr>
              <a:t>example_data</a:t>
            </a:r>
            <a:r>
              <a:rPr lang="pl-PL" sz="1600" b="1" dirty="0" smtClean="0">
                <a:latin typeface="Times New Roman" pitchFamily="18" charset="0"/>
                <a:cs typeface="Times New Roman" pitchFamily="18" charset="0"/>
              </a:rPr>
              <a:t> &lt;- </a:t>
            </a:r>
            <a:r>
              <a:rPr lang="pl-PL" sz="1600" b="1" dirty="0" err="1" smtClean="0">
                <a:latin typeface="Times New Roman" pitchFamily="18" charset="0"/>
                <a:cs typeface="Times New Roman" pitchFamily="18" charset="0"/>
              </a:rPr>
              <a:t>read.csv</a:t>
            </a:r>
            <a:r>
              <a:rPr lang="pl-PL" sz="1600" b="1" dirty="0" smtClean="0">
                <a:latin typeface="Times New Roman" pitchFamily="18" charset="0"/>
                <a:cs typeface="Times New Roman" pitchFamily="18" charset="0"/>
              </a:rPr>
              <a:t>("C:/</a:t>
            </a:r>
            <a:r>
              <a:rPr lang="pl-PL" sz="1600" b="1" dirty="0" err="1" smtClean="0">
                <a:latin typeface="Times New Roman" pitchFamily="18" charset="0"/>
                <a:cs typeface="Times New Roman" pitchFamily="18" charset="0"/>
              </a:rPr>
              <a:t>Users</a:t>
            </a:r>
            <a:r>
              <a:rPr lang="pl-PL" sz="16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l-PL" sz="1600" b="1" dirty="0" err="1" smtClean="0">
                <a:latin typeface="Times New Roman" pitchFamily="18" charset="0"/>
                <a:cs typeface="Times New Roman" pitchFamily="18" charset="0"/>
              </a:rPr>
              <a:t>Documents</a:t>
            </a:r>
            <a:r>
              <a:rPr lang="pl-PL" sz="1600" b="1" dirty="0" smtClean="0">
                <a:latin typeface="Times New Roman" pitchFamily="18" charset="0"/>
                <a:cs typeface="Times New Roman" pitchFamily="18" charset="0"/>
              </a:rPr>
              <a:t>/PROJECTS/</a:t>
            </a:r>
            <a:r>
              <a:rPr lang="pl-PL" sz="1600" b="1" dirty="0" err="1" smtClean="0">
                <a:latin typeface="Times New Roman" pitchFamily="18" charset="0"/>
                <a:cs typeface="Times New Roman" pitchFamily="18" charset="0"/>
              </a:rPr>
              <a:t>my_data.csv</a:t>
            </a:r>
            <a:r>
              <a:rPr lang="pl-PL" sz="1600" b="1" dirty="0" smtClean="0">
                <a:latin typeface="Times New Roman" pitchFamily="18" charset="0"/>
                <a:cs typeface="Times New Roman" pitchFamily="18" charset="0"/>
              </a:rPr>
              <a:t>", </a:t>
            </a:r>
          </a:p>
          <a:p>
            <a:pPr algn="ctr">
              <a:defRPr/>
            </a:pPr>
            <a:r>
              <a:rPr lang="pl-PL" sz="1600" b="1" dirty="0" err="1" smtClean="0">
                <a:latin typeface="Times New Roman" pitchFamily="18" charset="0"/>
                <a:cs typeface="Times New Roman" pitchFamily="18" charset="0"/>
              </a:rPr>
              <a:t>header=TRUE</a:t>
            </a:r>
            <a:r>
              <a:rPr lang="pl-PL" sz="1600" b="1" dirty="0" smtClean="0">
                <a:latin typeface="Times New Roman" pitchFamily="18" charset="0"/>
                <a:cs typeface="Times New Roman" pitchFamily="18" charset="0"/>
              </a:rPr>
              <a:t>, sep = ";")</a:t>
            </a:r>
            <a:endParaRPr kumimoji="0" lang="en-GB" sz="16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Warning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sure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address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re-written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971600" y="1628800"/>
          <a:ext cx="7416824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0200"/>
                <a:gridCol w="5616624"/>
              </a:tblGrid>
              <a:tr h="288032">
                <a:tc>
                  <a:txBody>
                    <a:bodyPr/>
                    <a:lstStyle/>
                    <a:p>
                      <a:r>
                        <a:rPr lang="pl-PL" sz="18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File</a:t>
                      </a:r>
                      <a:r>
                        <a:rPr lang="pl-PL" sz="180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Format</a:t>
                      </a:r>
                      <a:endParaRPr lang="en-GB" sz="18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Command</a:t>
                      </a:r>
                      <a:endParaRPr lang="en-GB" sz="18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8303"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CSV</a:t>
                      </a:r>
                      <a:endParaRPr lang="en-GB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&lt;- </a:t>
                      </a:r>
                      <a:r>
                        <a:rPr lang="pl-PL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read.csv</a:t>
                      </a:r>
                      <a:r>
                        <a:rPr lang="pl-PL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("</a:t>
                      </a:r>
                      <a:r>
                        <a:rPr lang="pl-PL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data </a:t>
                      </a:r>
                      <a:r>
                        <a:rPr lang="pl-PL" sz="18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location</a:t>
                      </a:r>
                      <a:r>
                        <a:rPr lang="pl-PL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", </a:t>
                      </a:r>
                      <a:r>
                        <a:rPr lang="pl-PL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header=TRUE</a:t>
                      </a:r>
                      <a:r>
                        <a:rPr lang="pl-PL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sep = ";")</a:t>
                      </a:r>
                      <a:endParaRPr lang="en-GB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8303"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TXT</a:t>
                      </a:r>
                      <a:endParaRPr lang="en-GB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&lt;- </a:t>
                      </a:r>
                      <a:r>
                        <a:rPr lang="pl-PL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read.table</a:t>
                      </a:r>
                      <a:r>
                        <a:rPr lang="pl-PL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("</a:t>
                      </a:r>
                      <a:r>
                        <a:rPr lang="pl-PL" sz="18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data </a:t>
                      </a:r>
                      <a:r>
                        <a:rPr lang="pl-PL" sz="1800" i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location</a:t>
                      </a:r>
                      <a:r>
                        <a:rPr lang="pl-PL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")</a:t>
                      </a:r>
                      <a:endParaRPr lang="en-GB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Getting</a:t>
            </a:r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Started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p:oleObj spid="_x0000_s4098" name="Równanie" r:id="rId4" imgW="114120" imgH="215640" progId="Equation.3">
              <p:embed/>
            </p:oleObj>
          </a:graphicData>
        </a:graphic>
      </p:graphicFrame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2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Downloading</a:t>
            </a: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Packages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510469" y="1025325"/>
            <a:ext cx="8633531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Package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Packages are collections of 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 functions, data, and compiled code in a well-defined format.</a:t>
            </a: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&lt;&lt;</a:t>
            </a:r>
          </a:p>
          <a:p>
            <a:pPr lvl="0">
              <a:defRPr/>
            </a:pPr>
            <a:endParaRPr lang="pl-PL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Library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directory where packages are stored is called the library.</a:t>
            </a: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&lt;&lt;</a:t>
            </a:r>
            <a:endParaRPr lang="en-GB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en-GB" sz="16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636912"/>
            <a:ext cx="4295233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3162119"/>
            <a:ext cx="3568040" cy="271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http://www.r-tutor.com/r-introduction/data-frame/data-import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Getting</a:t>
            </a:r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Started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p:oleObj spid="_x0000_s29698" name="Równanie" r:id="rId4" imgW="114120" imgH="215640" progId="Equation.3">
              <p:embed/>
            </p:oleObj>
          </a:graphicData>
        </a:graphic>
      </p:graphicFrame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2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Downloading</a:t>
            </a:r>
            <a:r>
              <a:rPr lang="pl-PL" sz="20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Packages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510469" y="1025325"/>
            <a:ext cx="8633531" cy="4707931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Example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Download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package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PLOTLY</a:t>
            </a:r>
          </a:p>
          <a:p>
            <a:pPr lvl="0">
              <a:defRPr/>
            </a:pPr>
            <a:endParaRPr lang="pl-PL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en-GB" sz="16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1844824"/>
            <a:ext cx="3569844" cy="389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372200" y="2564904"/>
            <a:ext cx="22322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package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install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499992" y="2924944"/>
            <a:ext cx="1872208" cy="0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43608" y="3646765"/>
            <a:ext cx="1224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select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package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list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267744" y="3933056"/>
            <a:ext cx="792088" cy="0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11960" y="4653136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click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INSTALL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076056" y="4149080"/>
            <a:ext cx="0" cy="504056"/>
          </a:xfrm>
          <a:prstGeom prst="straightConnector1">
            <a:avLst/>
          </a:prstGeom>
          <a:ln w="19050"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Descriptive</a:t>
            </a:r>
            <a:r>
              <a:rPr lang="pl-PL" sz="3600" dirty="0" smtClean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pl-PL" sz="3600" dirty="0" err="1" smtClean="0">
                <a:solidFill>
                  <a:srgbClr val="A50021"/>
                </a:solidFill>
                <a:latin typeface="Times New Roman" pitchFamily="18" charset="0"/>
              </a:rPr>
              <a:t>Statistics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p:oleObj spid="_x0000_s2050" name="Równanie" r:id="rId4" imgW="114120" imgH="215640" progId="Equation.3">
              <p:embed/>
            </p:oleObj>
          </a:graphicData>
        </a:graphic>
      </p:graphicFrame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2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Example</a:t>
            </a:r>
            <a:endParaRPr lang="en-GB" sz="1600" b="0" dirty="0">
              <a:latin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980728"/>
            <a:ext cx="520057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5816" y="1844824"/>
            <a:ext cx="5605661" cy="1623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3212976"/>
            <a:ext cx="618172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26675" y="4293096"/>
            <a:ext cx="4633557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88224" y="4941168"/>
            <a:ext cx="1876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Skewness and </a:t>
            </a: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Kurtosis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i="1" dirty="0" err="1" smtClean="0">
                <a:latin typeface="Times New Roman" pitchFamily="18" charset="0"/>
                <a:cs typeface="Times New Roman" pitchFamily="18" charset="0"/>
              </a:rPr>
              <a:t>psych</a:t>
            </a:r>
            <a:r>
              <a:rPr lang="pl-PL" sz="1400" dirty="0" err="1" smtClean="0">
                <a:latin typeface="Times New Roman" pitchFamily="18" charset="0"/>
                <a:cs typeface="Times New Roman" pitchFamily="18" charset="0"/>
              </a:rPr>
              <a:t>-package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en-GB" sz="3600" smtClean="0">
                <a:solidFill>
                  <a:srgbClr val="A50021"/>
                </a:solidFill>
                <a:latin typeface="Times New Roman" pitchFamily="18" charset="0"/>
              </a:rPr>
              <a:t>Time Series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p:oleObj spid="_x0000_s35842" name="Równanie" r:id="rId4" imgW="114120" imgH="215640" progId="Equation.3">
              <p:embed/>
            </p:oleObj>
          </a:graphicData>
        </a:graphic>
      </p:graphicFrame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2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smtClean="0">
                <a:solidFill>
                  <a:srgbClr val="A50021"/>
                </a:solidFill>
                <a:latin typeface="Times New Roman" pitchFamily="18" charset="0"/>
              </a:rPr>
              <a:t>The ZOO-Package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400" i="1" smtClean="0">
                <a:latin typeface="Times New Roman" pitchFamily="18" charset="0"/>
                <a:cs typeface="Times New Roman" pitchFamily="18" charset="0"/>
              </a:rPr>
              <a:t>ts-object</a:t>
            </a:r>
            <a:r>
              <a:rPr lang="en-GB" sz="1400" smtClean="0">
                <a:latin typeface="Times New Roman" pitchFamily="18" charset="0"/>
                <a:cs typeface="Times New Roman" pitchFamily="18" charset="0"/>
              </a:rPr>
              <a:t>: an alternative time-series object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510469" y="1025325"/>
            <a:ext cx="8633531" cy="3339779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 and Time Series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[1] Make sure the variable has a time series interpretation.</a:t>
            </a:r>
          </a:p>
          <a:p>
            <a:pPr lvl="0">
              <a:defRPr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[2] Make sure the vector of dates can be recognised by R</a:t>
            </a:r>
          </a:p>
          <a:p>
            <a:pPr lvl="0">
              <a:defRPr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[3] Apply the zoo-package</a:t>
            </a:r>
          </a:p>
          <a:p>
            <a:pPr lvl="0">
              <a:defRPr/>
            </a:pPr>
            <a:endParaRPr lang="en-GB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Dates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[1] Daily series: preferred format saved in 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GB" sz="1600" dirty="0" err="1" smtClean="0">
                <a:latin typeface="Times New Roman" pitchFamily="18" charset="0"/>
                <a:cs typeface="Times New Roman" pitchFamily="18" charset="0"/>
              </a:rPr>
              <a:t>csv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-file</a:t>
            </a:r>
          </a:p>
          <a:p>
            <a:pPr lvl="0" algn="ctr">
              <a:defRPr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YYYY-MM-DD</a:t>
            </a:r>
            <a:endParaRPr lang="en-GB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[2] For monthly and quarterly data use </a:t>
            </a:r>
          </a:p>
          <a:p>
            <a:pPr lvl="0" algn="ctr">
              <a:defRPr/>
            </a:pPr>
            <a:r>
              <a:rPr lang="en-GB" sz="1600" dirty="0" err="1" smtClean="0">
                <a:latin typeface="Times New Roman" pitchFamily="18" charset="0"/>
                <a:cs typeface="Times New Roman" pitchFamily="18" charset="0"/>
              </a:rPr>
              <a:t>as.Date</a:t>
            </a:r>
            <a:endParaRPr lang="en-GB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GB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defRPr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Zoo-Object</a:t>
            </a:r>
          </a:p>
          <a:p>
            <a:pPr lvl="0" algn="just">
              <a:defRPr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Assign the dates to the variable (ordered observations)</a:t>
            </a:r>
          </a:p>
          <a:p>
            <a:pPr lvl="0" algn="just">
              <a:defRPr/>
            </a:pPr>
            <a:endParaRPr lang="en-GB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en-GB" sz="16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68935" y="4403915"/>
            <a:ext cx="5279529" cy="1473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  <a:ln/>
        </p:spPr>
        <p:txBody>
          <a:bodyPr/>
          <a:lstStyle/>
          <a:p>
            <a:pPr algn="r"/>
            <a:r>
              <a:rPr lang="en-GB" sz="3600" smtClean="0">
                <a:solidFill>
                  <a:srgbClr val="A50021"/>
                </a:solidFill>
                <a:latin typeface="Times New Roman" pitchFamily="18" charset="0"/>
              </a:rPr>
              <a:t>Time Series</a:t>
            </a:r>
            <a: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  <a:t/>
            </a:r>
            <a:br>
              <a:rPr lang="en-GB" sz="3600" dirty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en-GB" sz="1200" dirty="0">
                <a:solidFill>
                  <a:srgbClr val="A50021"/>
                </a:solidFill>
                <a:latin typeface="Times New Roman" pitchFamily="18" charset="0"/>
              </a:rPr>
              <a:t>____________________________________________________________________________________________</a:t>
            </a:r>
            <a:endParaRPr lang="en-GB" dirty="0">
              <a:latin typeface="Times New Roman" pitchFamily="18" charset="0"/>
            </a:endParaRP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610350" y="3754438"/>
          <a:ext cx="114300" cy="215900"/>
        </p:xfrm>
        <a:graphic>
          <a:graphicData uri="http://schemas.openxmlformats.org/presentationml/2006/ole">
            <p:oleObj spid="_x0000_s37890" name="Równanie" r:id="rId4" imgW="114120" imgH="215640" progId="Equation.3">
              <p:embed/>
            </p:oleObj>
          </a:graphicData>
        </a:graphic>
      </p:graphicFrame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5867400"/>
            <a:ext cx="1524000" cy="307777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AQM: 2</a:t>
            </a:r>
            <a:endParaRPr lang="en-GB" sz="1400" b="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2133600" y="53340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l-PL" sz="2000" dirty="0" err="1" smtClean="0">
                <a:solidFill>
                  <a:srgbClr val="A50021"/>
                </a:solidFill>
                <a:latin typeface="Times New Roman" pitchFamily="18" charset="0"/>
              </a:rPr>
              <a:t>Example</a:t>
            </a:r>
            <a:endParaRPr lang="en-GB" sz="1600" b="0" dirty="0">
              <a:latin typeface="Times New Roman" pitchFamily="18" charset="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1447800" y="609600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en-GB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week02.R</a:t>
            </a:r>
            <a:endParaRPr lang="en-GB" sz="1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510469" y="1025325"/>
            <a:ext cx="8633531" cy="3339779"/>
          </a:xfrm>
          <a:prstGeom prst="rect">
            <a:avLst/>
          </a:prstGeom>
        </p:spPr>
        <p:txBody>
          <a:bodyPr vert="horz" lIns="91440" tIns="45720" rIns="91440" bIns="4572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Uncertainty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Polish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foreign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exchange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market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i="1" dirty="0" err="1" smtClean="0">
                <a:latin typeface="Times New Roman" pitchFamily="18" charset="0"/>
                <a:cs typeface="Times New Roman" pitchFamily="18" charset="0"/>
              </a:rPr>
              <a:t>Squared</a:t>
            </a: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i="1" dirty="0" err="1" smtClean="0">
                <a:latin typeface="Times New Roman" pitchFamily="18" charset="0"/>
                <a:cs typeface="Times New Roman" pitchFamily="18" charset="0"/>
              </a:rPr>
              <a:t>differences</a:t>
            </a: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sz="1600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i="1" dirty="0" err="1" smtClean="0">
                <a:latin typeface="Times New Roman" pitchFamily="18" charset="0"/>
                <a:cs typeface="Times New Roman" pitchFamily="18" charset="0"/>
              </a:rPr>
              <a:t>logarithmic</a:t>
            </a: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i="1" dirty="0" err="1" smtClean="0"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 of return as an </a:t>
            </a:r>
            <a:r>
              <a:rPr lang="pl-PL" sz="1600" i="1" dirty="0" err="1" smtClean="0">
                <a:latin typeface="Times New Roman" pitchFamily="18" charset="0"/>
                <a:cs typeface="Times New Roman" pitchFamily="18" charset="0"/>
              </a:rPr>
              <a:t>approximate</a:t>
            </a: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i="1" dirty="0" err="1" smtClean="0">
                <a:latin typeface="Times New Roman" pitchFamily="18" charset="0"/>
                <a:cs typeface="Times New Roman" pitchFamily="18" charset="0"/>
              </a:rPr>
              <a:t>measure</a:t>
            </a:r>
            <a:r>
              <a:rPr lang="pl-PL" sz="1600" i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pl-PL" sz="1600" i="1" dirty="0" err="1" smtClean="0">
                <a:latin typeface="Times New Roman" pitchFamily="18" charset="0"/>
                <a:cs typeface="Times New Roman" pitchFamily="18" charset="0"/>
              </a:rPr>
              <a:t>uncertainty</a:t>
            </a:r>
            <a:endParaRPr lang="en-GB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Operations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[1]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natural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logarithms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of forex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series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[2]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calculate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first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differences</a:t>
            </a:r>
            <a:endParaRPr lang="pl-PL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[3]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square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 first </a:t>
            </a:r>
            <a:r>
              <a:rPr lang="pl-PL" sz="1600" dirty="0" err="1" smtClean="0">
                <a:latin typeface="Times New Roman" pitchFamily="18" charset="0"/>
                <a:cs typeface="Times New Roman" pitchFamily="18" charset="0"/>
              </a:rPr>
              <a:t>differences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2708920"/>
            <a:ext cx="4824536" cy="3105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3269</TotalTime>
  <Words>562</Words>
  <Application>Microsoft Office PowerPoint</Application>
  <PresentationFormat>On-screen Show (4:3)</PresentationFormat>
  <Paragraphs>133</Paragraphs>
  <Slides>10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Równanie</vt:lpstr>
      <vt:lpstr>Slide 1</vt:lpstr>
      <vt:lpstr>Introduction ____________________________________________________________________________________________</vt:lpstr>
      <vt:lpstr>R Studio ____________________________________________________________________________________________</vt:lpstr>
      <vt:lpstr>Getting Started ____________________________________________________________________________________________</vt:lpstr>
      <vt:lpstr>Getting Started ____________________________________________________________________________________________</vt:lpstr>
      <vt:lpstr>Getting Started ____________________________________________________________________________________________</vt:lpstr>
      <vt:lpstr>Descriptive Statistics ____________________________________________________________________________________________</vt:lpstr>
      <vt:lpstr>Time Series ____________________________________________________________________________________________</vt:lpstr>
      <vt:lpstr>Time Series ____________________________________________________________________________________________</vt:lpstr>
      <vt:lpstr>Homework Assignment ____________________________________________________________________________________________</vt:lpstr>
    </vt:vector>
  </TitlesOfParts>
  <Company>Schneider Electric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Jacek Wallusch</dc:creator>
  <cp:lastModifiedBy>Jacek Wallusch</cp:lastModifiedBy>
  <cp:revision>165</cp:revision>
  <dcterms:created xsi:type="dcterms:W3CDTF">2016-09-22T05:02:56Z</dcterms:created>
  <dcterms:modified xsi:type="dcterms:W3CDTF">2016-10-06T12:34:33Z</dcterms:modified>
</cp:coreProperties>
</file>