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14" autoAdjust="0"/>
  </p:normalViewPr>
  <p:slideViewPr>
    <p:cSldViewPr snapToGrid="0">
      <p:cViewPr>
        <p:scale>
          <a:sx n="110" d="100"/>
          <a:sy n="110" d="100"/>
        </p:scale>
        <p:origin x="59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31B4-E78C-4C56-9DA5-5BB0A9806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8DC390-E08A-4495-A131-72D584DAF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CFADB-95AF-4554-93F8-B650BAD6F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E057A-5785-4D08-BB0E-DF23500D6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74397-C452-4E88-BEAD-570AA1C47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A67DF-B7C9-485B-B67A-F90A0DEB9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9D0FA6-1343-4227-A897-3EB0B819D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79DC3-F514-4A1E-9FF3-009A70121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F1CC6-AD1D-4C14-8AEB-764CF469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F045C-7B11-4A1D-A9AD-BCAC3DE7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463000-02EE-423E-A7C9-0002D0188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1DA88-88FD-4D7F-BAE8-642287787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71DDF-4A1C-4448-8612-A625B019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D519A-436A-461D-973A-A6A0D9C4E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8348C-F5ED-4B3C-B17F-67EF49C0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13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5A2C-5766-4114-9127-B668EE44C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119DD-08FC-4931-B910-31BC0C6F6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B4B9B-C1E5-493B-9BBE-E8215358A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F1A79-D30C-4BF8-9EAB-EBB6D442A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78ADA-229D-4F1F-A8C0-3B93947BA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3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ECE31-9419-47AA-878E-62636809F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356B9-D96E-42A5-8727-4BCE94AEC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7462A-F563-4D7E-A943-72412C195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92794-FAA7-476B-8EAE-880D80EBD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09259-7416-4B0E-BD77-817412771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82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8F804-F0F7-4DC6-A2B7-8852B549D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B7A27-AACF-42B2-B2D7-E5BDD16BE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4B5B3-A90B-42C8-89D1-DF190EE4B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25469-D9F7-45A9-8F8F-8D5E76C9C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33F9A-24DF-415D-AE39-EADBC3E6F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58E69-C05B-4FC1-9DB8-FC966EB4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8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A7CDF-25B6-462B-9B86-D76F29D39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9983F-FE64-4CC1-B1E7-7D3EFA0D9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E9A84-859E-4B0F-8CE5-A9BD7F0C4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9081A6-B7E3-47D5-BEA1-A621CFDEA2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9CD3CB-2FA7-4F4E-894A-170DAA6D6E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6E813C-5DD1-4537-8DBA-270375AB2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FDCDC5-1599-4C87-B092-FCA3C2359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90B6A8-A16C-4A44-83CF-A4ABBA9CF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61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3EFE4-8D52-419C-BD9F-D656F349F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6A4051-6569-4452-9E79-028AE0618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CD438-260C-4B80-857E-1E46A4301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8631D-F10C-4D0A-9420-D7B5ACAEC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41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E7948A-CB8D-43B1-8FA4-4DA7D2EB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043AD-1C53-4962-A9C6-3583AA0FB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37767-2086-4655-8D6D-6A98BB010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2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D6930-0C6B-4CEE-B120-A8C3C9DCD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77294-C7F2-4305-99B9-27BF32426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6B5B7-46E0-42D4-A77B-962FBE298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498E9-E353-4688-A6B9-D1226110D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D36D7-305D-4FDC-AE27-0ACC0790F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F2012-9B2C-4F5A-A5C3-68C526D63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17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7CE3C-767F-4D8E-BBF8-87E3E755E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ED5BE3-62B4-42B8-B9BE-453D98DC24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9B368F-52E0-4E0D-B289-DB00024DB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F643A-E06D-4AE8-A075-564FF732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1ED6B4-EB73-4672-95CF-28923AFD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9EBDC-6C30-47F0-BCE1-496494C1B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92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C2D058-AAE6-4BA3-8AA5-E497E0990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5ED38-2EB4-4C96-AA4C-CD3B84C9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256FF-19D2-4A26-B785-64EEE758F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D1D8A-0DC1-4314-B5A6-75840D199F81}" type="datetimeFigureOut">
              <a:rPr lang="en-GB" smtClean="0"/>
              <a:t>03/01/2019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E6335-3EDD-4FC4-A65E-BA49BAFADB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3EDB3-A5F9-45E7-80B8-A45DD9D92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20A6-0565-4231-9B19-E14B2AA21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016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209800" y="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Times New Roman" pitchFamily="18" charset="0"/>
              </a:rPr>
              <a:t>Jacek Wallusch</a:t>
            </a:r>
            <a:br>
              <a:rPr lang="en-GB" sz="400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GB" sz="3600" dirty="0">
                <a:solidFill>
                  <a:schemeClr val="bg1"/>
                </a:solidFill>
                <a:latin typeface="Times New Roman" pitchFamily="18" charset="0"/>
              </a:rPr>
              <a:t>_________________________________</a:t>
            </a:r>
            <a:br>
              <a:rPr lang="en-GB" sz="3600" dirty="0">
                <a:solidFill>
                  <a:schemeClr val="bg1"/>
                </a:solidFill>
                <a:latin typeface="Times New Roman" pitchFamily="18" charset="0"/>
              </a:rPr>
            </a:br>
            <a:br>
              <a:rPr lang="en-GB" sz="360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pl-PL" sz="3600" dirty="0">
                <a:solidFill>
                  <a:schemeClr val="bg1"/>
                </a:solidFill>
                <a:latin typeface="Times New Roman" pitchFamily="18" charset="0"/>
              </a:rPr>
              <a:t>Applied </a:t>
            </a:r>
            <a:r>
              <a:rPr lang="pl-PL" sz="3600" dirty="0" err="1">
                <a:solidFill>
                  <a:schemeClr val="bg1"/>
                </a:solidFill>
                <a:latin typeface="Times New Roman" pitchFamily="18" charset="0"/>
              </a:rPr>
              <a:t>Quantitative</a:t>
            </a:r>
            <a:r>
              <a:rPr lang="pl-PL" sz="36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pl-PL" sz="3600" dirty="0" err="1">
                <a:solidFill>
                  <a:schemeClr val="bg1"/>
                </a:solidFill>
                <a:latin typeface="Times New Roman" pitchFamily="18" charset="0"/>
              </a:rPr>
              <a:t>Methods</a:t>
            </a:r>
            <a:r>
              <a:rPr lang="pl-PL" sz="3600" dirty="0">
                <a:solidFill>
                  <a:schemeClr val="bg1"/>
                </a:solidFill>
                <a:latin typeface="Times New Roman" pitchFamily="18" charset="0"/>
              </a:rPr>
              <a:t> for Business Development and </a:t>
            </a:r>
            <a:r>
              <a:rPr lang="pl-PL" sz="3600" dirty="0" err="1">
                <a:solidFill>
                  <a:schemeClr val="bg1"/>
                </a:solidFill>
                <a:latin typeface="Times New Roman" pitchFamily="18" charset="0"/>
              </a:rPr>
              <a:t>Analysis</a:t>
            </a:r>
            <a:endParaRPr lang="en-GB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24000" y="3581400"/>
            <a:ext cx="914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4800" dirty="0">
                <a:solidFill>
                  <a:schemeClr val="bg1"/>
                </a:solidFill>
                <a:latin typeface="Times New Roman" pitchFamily="18" charset="0"/>
              </a:rPr>
              <a:t>Lecture 8:</a:t>
            </a:r>
          </a:p>
          <a:p>
            <a:pPr algn="ctr">
              <a:spcBef>
                <a:spcPct val="20000"/>
              </a:spcBef>
            </a:pPr>
            <a:r>
              <a:rPr lang="pl-PL" sz="4800" dirty="0" err="1">
                <a:solidFill>
                  <a:schemeClr val="bg1"/>
                </a:solidFill>
                <a:latin typeface="Times New Roman" pitchFamily="18" charset="0"/>
              </a:rPr>
              <a:t>Introduction</a:t>
            </a:r>
            <a:r>
              <a:rPr lang="pl-PL" sz="4800" dirty="0">
                <a:solidFill>
                  <a:schemeClr val="bg1"/>
                </a:solidFill>
                <a:latin typeface="Times New Roman" pitchFamily="18" charset="0"/>
              </a:rPr>
              <a:t> to R</a:t>
            </a:r>
          </a:p>
        </p:txBody>
      </p:sp>
    </p:spTree>
    <p:extLst>
      <p:ext uri="{BB962C8B-B14F-4D97-AF65-F5344CB8AC3E}">
        <p14:creationId xmlns:p14="http://schemas.microsoft.com/office/powerpoint/2010/main" val="187916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70B6F0D-E766-411A-9A75-6DC52DFCAEF3}"/>
              </a:ext>
            </a:extLst>
          </p:cNvPr>
          <p:cNvSpPr txBox="1">
            <a:spLocks noChangeArrowheads="1"/>
          </p:cNvSpPr>
          <p:nvPr/>
        </p:nvSpPr>
        <p:spPr>
          <a:xfrm>
            <a:off x="3157870" y="0"/>
            <a:ext cx="9034130" cy="1143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>Introduction</a:t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AFFB8E7F-CF41-4B11-B3C3-A1F976ADA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57F9E00A-3BC8-48FA-B81D-79F535EA19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5992426"/>
            <a:ext cx="12192000" cy="27373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B8773825-6E4C-4EEA-8CBA-6CC2AA3E1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</a:t>
            </a:r>
            <a:r>
              <a:rPr lang="en-GB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8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6CE1DF53-F87F-4055-82CC-985B7635F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7963" y="625377"/>
            <a:ext cx="309499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>
                <a:solidFill>
                  <a:srgbClr val="A50021"/>
                </a:solidFill>
                <a:latin typeface="Times New Roman" pitchFamily="18" charset="0"/>
              </a:rPr>
              <a:t>Centroid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9" name="Text Box 34">
            <a:extLst>
              <a:ext uri="{FF2B5EF4-FFF2-40B4-BE49-F238E27FC236}">
                <a16:creationId xmlns:a16="http://schemas.microsoft.com/office/drawing/2014/main" id="{C179ECEF-38AA-497B-904E-465B07BE4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6144825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400" dirty="0">
                <a:latin typeface="Times New Roman" pitchFamily="18" charset="0"/>
                <a:cs typeface="Times New Roman" pitchFamily="18" charset="0"/>
              </a:rPr>
              <a:t>T. M. Apostol and M. A. </a:t>
            </a:r>
            <a:r>
              <a:rPr lang="en-GB" sz="1400" dirty="0" err="1">
                <a:latin typeface="Times New Roman" pitchFamily="18" charset="0"/>
                <a:cs typeface="Times New Roman" pitchFamily="18" charset="0"/>
              </a:rPr>
              <a:t>Mnatsakanian</a:t>
            </a:r>
            <a:r>
              <a:rPr lang="en-GB" sz="1400" dirty="0">
                <a:latin typeface="Times New Roman" pitchFamily="18" charset="0"/>
                <a:cs typeface="Times New Roman" pitchFamily="18" charset="0"/>
              </a:rPr>
              <a:t>, Centroids Constructed Graphically, Mathematics Magazine, vol. 77. no. 3, June 2004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822A995-3B2E-496C-BC2B-A1D8BC21F664}"/>
              </a:ext>
            </a:extLst>
          </p:cNvPr>
          <p:cNvSpPr txBox="1">
            <a:spLocks/>
          </p:cNvSpPr>
          <p:nvPr/>
        </p:nvSpPr>
        <p:spPr>
          <a:xfrm>
            <a:off x="609601" y="1311076"/>
            <a:ext cx="11437087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Centroid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location representing the centre of a cluster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recall the definition of weighted average (</a:t>
            </a:r>
            <a:r>
              <a:rPr lang="en-GB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E614254-5B00-41D8-97A0-9E426E9658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182" y="2401430"/>
            <a:ext cx="7525435" cy="205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48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70B6F0D-E766-411A-9A75-6DC52DFCAEF3}"/>
              </a:ext>
            </a:extLst>
          </p:cNvPr>
          <p:cNvSpPr txBox="1">
            <a:spLocks noChangeArrowheads="1"/>
          </p:cNvSpPr>
          <p:nvPr/>
        </p:nvSpPr>
        <p:spPr>
          <a:xfrm>
            <a:off x="3157870" y="0"/>
            <a:ext cx="9034130" cy="1143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>Introduction</a:t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AFFB8E7F-CF41-4B11-B3C3-A1F976ADA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57F9E00A-3BC8-48FA-B81D-79F535EA19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5992426"/>
            <a:ext cx="12192000" cy="27373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B8773825-6E4C-4EEA-8CBA-6CC2AA3E1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</a:t>
            </a:r>
            <a:r>
              <a:rPr lang="en-GB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8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6CE1DF53-F87F-4055-82CC-985B7635F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7963" y="625377"/>
            <a:ext cx="309499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>
                <a:solidFill>
                  <a:srgbClr val="A50021"/>
                </a:solidFill>
                <a:latin typeface="Times New Roman" pitchFamily="18" charset="0"/>
              </a:rPr>
              <a:t>Distance</a:t>
            </a:r>
            <a:endParaRPr lang="en-GB" sz="1600" b="0" dirty="0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Placeholder 2">
                <a:extLst>
                  <a:ext uri="{FF2B5EF4-FFF2-40B4-BE49-F238E27FC236}">
                    <a16:creationId xmlns:a16="http://schemas.microsoft.com/office/drawing/2014/main" id="{E822A995-3B2E-496C-BC2B-A1D8BC21F66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1" y="1311076"/>
                <a:ext cx="11437087" cy="4707931"/>
              </a:xfrm>
              <a:prstGeom prst="rect">
                <a:avLst/>
              </a:prstGeom>
            </p:spPr>
            <p:txBody>
              <a:bodyPr vert="horz" lIns="91440" tIns="45720" rIns="91440" bIns="45720" rtlCol="0" anchor="t"/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Minkowski Distance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>
                    <a:latin typeface="Times New Roman" pitchFamily="18" charset="0"/>
                    <a:cs typeface="Times New Roman" pitchFamily="18" charset="0"/>
                  </a:rPr>
                  <a:t>a distance of order </a:t>
                </a:r>
                <a:r>
                  <a:rPr lang="en-GB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GB" dirty="0">
                    <a:latin typeface="Times New Roman" pitchFamily="18" charset="0"/>
                    <a:cs typeface="Times New Roman" pitchFamily="18" charset="0"/>
                  </a:rPr>
                  <a:t> is defined as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        </m:t>
                      </m:r>
                      <m:r>
                        <a:rPr lang="en-GB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𝐷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𝑌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GB" i="1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𝑖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𝑇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GB" i="1">
                                                  <a:latin typeface="Cambria Math" panose="02040503050406030204" pitchFamily="18" charset="0"/>
                                                  <a:cs typeface="Times New Roman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  <a:cs typeface="Times New Roman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  <a:cs typeface="Times New Roman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  <a:cs typeface="Times New Roman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GB" i="1">
                                                  <a:latin typeface="Cambria Math" panose="02040503050406030204" pitchFamily="18" charset="0"/>
                                                  <a:cs typeface="Times New Roman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  <a:cs typeface="Times New Roman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  <a:cs typeface="Times New Roman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  <m:t>𝑝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𝑝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defRPr/>
                </a:pPr>
                <a:r>
                  <a:rPr lang="en-GB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Euclidean Distance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>
                    <a:latin typeface="Times New Roman" pitchFamily="18" charset="0"/>
                    <a:cs typeface="Times New Roman" pitchFamily="18" charset="0"/>
                  </a:rPr>
                  <a:t>Minkowski distance with </a:t>
                </a:r>
                <a:r>
                  <a:rPr lang="en-GB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GB" dirty="0">
                    <a:latin typeface="Times New Roman" pitchFamily="18" charset="0"/>
                    <a:cs typeface="Times New Roman" pitchFamily="18" charset="0"/>
                  </a:rPr>
                  <a:t> = 2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 Placeholder 2">
                <a:extLst>
                  <a:ext uri="{FF2B5EF4-FFF2-40B4-BE49-F238E27FC236}">
                    <a16:creationId xmlns:a16="http://schemas.microsoft.com/office/drawing/2014/main" id="{E822A995-3B2E-496C-BC2B-A1D8BC21F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1" y="1311076"/>
                <a:ext cx="11437087" cy="4707931"/>
              </a:xfrm>
              <a:prstGeom prst="rect">
                <a:avLst/>
              </a:prstGeom>
              <a:blipFill>
                <a:blip r:embed="rId2"/>
                <a:stretch>
                  <a:fillRect l="-480" t="-7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5703BE5-5B6D-49C6-8C6F-94927BC4DB7E}"/>
              </a:ext>
            </a:extLst>
          </p:cNvPr>
          <p:cNvCxnSpPr/>
          <p:nvPr/>
        </p:nvCxnSpPr>
        <p:spPr>
          <a:xfrm flipV="1">
            <a:off x="8867554" y="1605516"/>
            <a:ext cx="0" cy="27113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3C4D29A-3B26-42C6-8347-13931D0AE47B}"/>
              </a:ext>
            </a:extLst>
          </p:cNvPr>
          <p:cNvCxnSpPr/>
          <p:nvPr/>
        </p:nvCxnSpPr>
        <p:spPr>
          <a:xfrm>
            <a:off x="7410893" y="2966484"/>
            <a:ext cx="328546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29A9B8D-5AA9-4B5D-ADFA-5BA0AB6BE377}"/>
              </a:ext>
            </a:extLst>
          </p:cNvPr>
          <p:cNvSpPr txBox="1"/>
          <p:nvPr/>
        </p:nvSpPr>
        <p:spPr>
          <a:xfrm>
            <a:off x="8459219" y="1633501"/>
            <a:ext cx="351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en-GB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70CFA9-5327-45D6-B4BD-434381049A7B}"/>
              </a:ext>
            </a:extLst>
          </p:cNvPr>
          <p:cNvSpPr txBox="1"/>
          <p:nvPr/>
        </p:nvSpPr>
        <p:spPr>
          <a:xfrm>
            <a:off x="9172355" y="3013715"/>
            <a:ext cx="1545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X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587268F-810C-4288-90F4-258FB2BDDDB0}"/>
              </a:ext>
            </a:extLst>
          </p:cNvPr>
          <p:cNvCxnSpPr/>
          <p:nvPr/>
        </p:nvCxnSpPr>
        <p:spPr>
          <a:xfrm>
            <a:off x="8867554" y="2413591"/>
            <a:ext cx="54226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006BC19-B63B-4481-98C8-9A270A48D7A9}"/>
              </a:ext>
            </a:extLst>
          </p:cNvPr>
          <p:cNvCxnSpPr/>
          <p:nvPr/>
        </p:nvCxnSpPr>
        <p:spPr>
          <a:xfrm>
            <a:off x="9420447" y="2413591"/>
            <a:ext cx="0" cy="55289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4F4EA2DD-3DE7-446D-B7AE-B57547A86C7E}"/>
              </a:ext>
            </a:extLst>
          </p:cNvPr>
          <p:cNvSpPr/>
          <p:nvPr/>
        </p:nvSpPr>
        <p:spPr>
          <a:xfrm>
            <a:off x="9367286" y="2360430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521DC3A-CD2C-4F44-9C86-B4FB40C3BDA3}"/>
              </a:ext>
            </a:extLst>
          </p:cNvPr>
          <p:cNvSpPr/>
          <p:nvPr/>
        </p:nvSpPr>
        <p:spPr>
          <a:xfrm>
            <a:off x="10008791" y="2183211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761C26-29D1-40FB-83E7-0B23A2F0819E}"/>
              </a:ext>
            </a:extLst>
          </p:cNvPr>
          <p:cNvSpPr/>
          <p:nvPr/>
        </p:nvSpPr>
        <p:spPr>
          <a:xfrm>
            <a:off x="9608288" y="2505741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A939ADA-A101-4920-BB95-E4231E25906F}"/>
              </a:ext>
            </a:extLst>
          </p:cNvPr>
          <p:cNvSpPr/>
          <p:nvPr/>
        </p:nvSpPr>
        <p:spPr>
          <a:xfrm>
            <a:off x="9579935" y="1967026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BEBC116-E281-47F0-BDD1-0FD6FDEE8BC0}"/>
              </a:ext>
            </a:extLst>
          </p:cNvPr>
          <p:cNvSpPr/>
          <p:nvPr/>
        </p:nvSpPr>
        <p:spPr>
          <a:xfrm>
            <a:off x="9675627" y="2243469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468A040-7658-451A-AE7B-99687B75F469}"/>
              </a:ext>
            </a:extLst>
          </p:cNvPr>
          <p:cNvSpPr/>
          <p:nvPr/>
        </p:nvSpPr>
        <p:spPr>
          <a:xfrm>
            <a:off x="9859926" y="2417135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4847819-AC32-44C1-9B97-49F679FC41E3}"/>
              </a:ext>
            </a:extLst>
          </p:cNvPr>
          <p:cNvSpPr/>
          <p:nvPr/>
        </p:nvSpPr>
        <p:spPr>
          <a:xfrm>
            <a:off x="9806766" y="1991830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A446774-0FAD-49D0-B465-DC1CDF654D5B}"/>
              </a:ext>
            </a:extLst>
          </p:cNvPr>
          <p:cNvSpPr/>
          <p:nvPr/>
        </p:nvSpPr>
        <p:spPr>
          <a:xfrm>
            <a:off x="9413356" y="2140687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C6EF671-3A72-4C41-BCE7-3A7BF8D22D60}"/>
              </a:ext>
            </a:extLst>
          </p:cNvPr>
          <p:cNvSpPr txBox="1"/>
          <p:nvPr/>
        </p:nvSpPr>
        <p:spPr>
          <a:xfrm>
            <a:off x="9714614" y="2212006"/>
            <a:ext cx="1669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points in a Euclidean space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E6EC0A0-E969-457C-A82A-B9F412CFEEF3}"/>
              </a:ext>
            </a:extLst>
          </p:cNvPr>
          <p:cNvSpPr txBox="1"/>
          <p:nvPr/>
        </p:nvSpPr>
        <p:spPr>
          <a:xfrm>
            <a:off x="9138684" y="3731267"/>
            <a:ext cx="1669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8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X           Y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9B0C7FC-C73D-4559-B665-2548149EC633}"/>
              </a:ext>
            </a:extLst>
          </p:cNvPr>
          <p:cNvCxnSpPr/>
          <p:nvPr/>
        </p:nvCxnSpPr>
        <p:spPr>
          <a:xfrm>
            <a:off x="9806766" y="4100599"/>
            <a:ext cx="0" cy="47140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C4C0387-1BA4-43BA-B124-C6FE0C419841}"/>
              </a:ext>
            </a:extLst>
          </p:cNvPr>
          <p:cNvCxnSpPr/>
          <p:nvPr/>
        </p:nvCxnSpPr>
        <p:spPr>
          <a:xfrm>
            <a:off x="10618382" y="4104141"/>
            <a:ext cx="0" cy="47140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2045F12-A158-4A8B-8DF5-F723AB9EF124}"/>
              </a:ext>
            </a:extLst>
          </p:cNvPr>
          <p:cNvSpPr txBox="1"/>
          <p:nvPr/>
        </p:nvSpPr>
        <p:spPr>
          <a:xfrm>
            <a:off x="8763010" y="4838109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...,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8CA0D25-E6C4-46EB-984D-9572E201DF70}"/>
              </a:ext>
            </a:extLst>
          </p:cNvPr>
          <p:cNvSpPr txBox="1"/>
          <p:nvPr/>
        </p:nvSpPr>
        <p:spPr>
          <a:xfrm>
            <a:off x="10468376" y="4830694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...,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948375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70B6F0D-E766-411A-9A75-6DC52DFCAEF3}"/>
              </a:ext>
            </a:extLst>
          </p:cNvPr>
          <p:cNvSpPr txBox="1">
            <a:spLocks noChangeArrowheads="1"/>
          </p:cNvSpPr>
          <p:nvPr/>
        </p:nvSpPr>
        <p:spPr>
          <a:xfrm>
            <a:off x="3157870" y="0"/>
            <a:ext cx="9034130" cy="1143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>k-Means</a:t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AFFB8E7F-CF41-4B11-B3C3-A1F976ADA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57F9E00A-3BC8-48FA-B81D-79F535EA19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5992426"/>
            <a:ext cx="12192000" cy="27373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B8773825-6E4C-4EEA-8CBA-6CC2AA3E1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</a:t>
            </a:r>
            <a:r>
              <a:rPr lang="en-GB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8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6CE1DF53-F87F-4055-82CC-985B7635F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7963" y="625377"/>
            <a:ext cx="309499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>
                <a:solidFill>
                  <a:srgbClr val="A50021"/>
                </a:solidFill>
                <a:latin typeface="Times New Roman" pitchFamily="18" charset="0"/>
              </a:rPr>
              <a:t>When to use it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822A995-3B2E-496C-BC2B-A1D8BC21F664}"/>
              </a:ext>
            </a:extLst>
          </p:cNvPr>
          <p:cNvSpPr txBox="1">
            <a:spLocks/>
          </p:cNvSpPr>
          <p:nvPr/>
        </p:nvSpPr>
        <p:spPr>
          <a:xfrm>
            <a:off x="609601" y="1311076"/>
            <a:ext cx="11437087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Advantages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computationally fast and simple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intuitive</a:t>
            </a:r>
          </a:p>
          <a:p>
            <a:pPr marL="800100" lvl="1" indent="-342900">
              <a:buFont typeface="+mj-lt"/>
              <a:buAutoNum type="arabicPeriod"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Problems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not performing well in presence of outliers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suitable for detecting spherical clusters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number of clusters (centroids) should be pre-determined</a:t>
            </a:r>
          </a:p>
          <a:p>
            <a:pPr marL="800100" lvl="1" indent="-342900">
              <a:buFont typeface="+mj-lt"/>
              <a:buAutoNum type="arabicPeriod"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C140CBF-4DCE-473E-9F66-6A01E0E7BE9C}"/>
              </a:ext>
            </a:extLst>
          </p:cNvPr>
          <p:cNvSpPr/>
          <p:nvPr/>
        </p:nvSpPr>
        <p:spPr>
          <a:xfrm>
            <a:off x="9579935" y="1967026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9B412DA-0B7E-4A6D-B22F-B973B5990AF3}"/>
              </a:ext>
            </a:extLst>
          </p:cNvPr>
          <p:cNvSpPr/>
          <p:nvPr/>
        </p:nvSpPr>
        <p:spPr>
          <a:xfrm>
            <a:off x="9825000" y="2105655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104A2AC-84A1-4F98-B998-BEBA57C134FC}"/>
              </a:ext>
            </a:extLst>
          </p:cNvPr>
          <p:cNvSpPr/>
          <p:nvPr/>
        </p:nvSpPr>
        <p:spPr>
          <a:xfrm>
            <a:off x="9983972" y="2287025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3BE6D1F-3C8D-4822-89C9-E9947615F9FD}"/>
              </a:ext>
            </a:extLst>
          </p:cNvPr>
          <p:cNvSpPr/>
          <p:nvPr/>
        </p:nvSpPr>
        <p:spPr>
          <a:xfrm>
            <a:off x="10068930" y="2541634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F914962-3262-4E82-B5E3-90DA3436A669}"/>
              </a:ext>
            </a:extLst>
          </p:cNvPr>
          <p:cNvSpPr/>
          <p:nvPr/>
        </p:nvSpPr>
        <p:spPr>
          <a:xfrm>
            <a:off x="10068930" y="2847914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BED9318-9687-4875-B016-404AB543CFF0}"/>
              </a:ext>
            </a:extLst>
          </p:cNvPr>
          <p:cNvSpPr/>
          <p:nvPr/>
        </p:nvSpPr>
        <p:spPr>
          <a:xfrm>
            <a:off x="9878163" y="3076205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8305280-3E0D-41F6-ACEE-2662FEFCDC37}"/>
              </a:ext>
            </a:extLst>
          </p:cNvPr>
          <p:cNvSpPr/>
          <p:nvPr/>
        </p:nvSpPr>
        <p:spPr>
          <a:xfrm>
            <a:off x="9633098" y="3182531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7DE3379-E1BE-4B4E-945B-78889B111314}"/>
              </a:ext>
            </a:extLst>
          </p:cNvPr>
          <p:cNvSpPr/>
          <p:nvPr/>
        </p:nvSpPr>
        <p:spPr>
          <a:xfrm>
            <a:off x="9732334" y="2393039"/>
            <a:ext cx="106326" cy="106326"/>
          </a:xfrm>
          <a:prstGeom prst="ellipse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162E402-DD9D-4563-BF19-305599EBE2A5}"/>
              </a:ext>
            </a:extLst>
          </p:cNvPr>
          <p:cNvSpPr/>
          <p:nvPr/>
        </p:nvSpPr>
        <p:spPr>
          <a:xfrm>
            <a:off x="9602952" y="2548474"/>
            <a:ext cx="106326" cy="106326"/>
          </a:xfrm>
          <a:prstGeom prst="ellipse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7DDBF69-F00C-415B-9DC6-D8A19CF1C7BD}"/>
              </a:ext>
            </a:extLst>
          </p:cNvPr>
          <p:cNvSpPr/>
          <p:nvPr/>
        </p:nvSpPr>
        <p:spPr>
          <a:xfrm>
            <a:off x="9810204" y="2681615"/>
            <a:ext cx="106326" cy="106326"/>
          </a:xfrm>
          <a:prstGeom prst="ellipse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6CA1725-F76F-47DF-B8E2-978C6672A8F6}"/>
              </a:ext>
            </a:extLst>
          </p:cNvPr>
          <p:cNvSpPr/>
          <p:nvPr/>
        </p:nvSpPr>
        <p:spPr>
          <a:xfrm>
            <a:off x="9557944" y="2895147"/>
            <a:ext cx="106326" cy="106326"/>
          </a:xfrm>
          <a:prstGeom prst="ellipse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56C9035-87DE-4431-BB5A-52D83DE11615}"/>
              </a:ext>
            </a:extLst>
          </p:cNvPr>
          <p:cNvSpPr/>
          <p:nvPr/>
        </p:nvSpPr>
        <p:spPr>
          <a:xfrm>
            <a:off x="9443772" y="2686976"/>
            <a:ext cx="106326" cy="106326"/>
          </a:xfrm>
          <a:prstGeom prst="ellipse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2163C4C-4AC8-4D79-A990-453B10912BED}"/>
              </a:ext>
            </a:extLst>
          </p:cNvPr>
          <p:cNvSpPr/>
          <p:nvPr/>
        </p:nvSpPr>
        <p:spPr>
          <a:xfrm>
            <a:off x="9473609" y="2387197"/>
            <a:ext cx="106326" cy="106326"/>
          </a:xfrm>
          <a:prstGeom prst="ellipse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D67DED-A3D6-47DC-8EB4-70E78896039A}"/>
              </a:ext>
            </a:extLst>
          </p:cNvPr>
          <p:cNvSpPr txBox="1"/>
          <p:nvPr/>
        </p:nvSpPr>
        <p:spPr>
          <a:xfrm>
            <a:off x="9984296" y="3118943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non-spherical clusters</a:t>
            </a:r>
          </a:p>
        </p:txBody>
      </p:sp>
    </p:spTree>
    <p:extLst>
      <p:ext uri="{BB962C8B-B14F-4D97-AF65-F5344CB8AC3E}">
        <p14:creationId xmlns:p14="http://schemas.microsoft.com/office/powerpoint/2010/main" val="70559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70B6F0D-E766-411A-9A75-6DC52DFCAEF3}"/>
              </a:ext>
            </a:extLst>
          </p:cNvPr>
          <p:cNvSpPr txBox="1">
            <a:spLocks noChangeArrowheads="1"/>
          </p:cNvSpPr>
          <p:nvPr/>
        </p:nvSpPr>
        <p:spPr>
          <a:xfrm>
            <a:off x="3157870" y="0"/>
            <a:ext cx="9034130" cy="1143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>Mean-Shift</a:t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AFFB8E7F-CF41-4B11-B3C3-A1F976ADA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57F9E00A-3BC8-48FA-B81D-79F535EA19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5992426"/>
            <a:ext cx="12192000" cy="27373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B8773825-6E4C-4EEA-8CBA-6CC2AA3E1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</a:t>
            </a:r>
            <a:r>
              <a:rPr lang="en-GB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8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6CE1DF53-F87F-4055-82CC-985B7635F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7963" y="625377"/>
            <a:ext cx="309499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>
                <a:solidFill>
                  <a:srgbClr val="A50021"/>
                </a:solidFill>
                <a:latin typeface="Times New Roman" pitchFamily="18" charset="0"/>
              </a:rPr>
              <a:t>Algorithm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822A995-3B2E-496C-BC2B-A1D8BC21F664}"/>
              </a:ext>
            </a:extLst>
          </p:cNvPr>
          <p:cNvSpPr txBox="1">
            <a:spLocks/>
          </p:cNvSpPr>
          <p:nvPr/>
        </p:nvSpPr>
        <p:spPr>
          <a:xfrm>
            <a:off x="609601" y="1311076"/>
            <a:ext cx="11437087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Procedure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centroid-based algorithm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converges to local centroids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procedure seeks the modes (local maxima) of a (specified) density function</a:t>
            </a:r>
          </a:p>
          <a:p>
            <a:pPr marL="800100" lvl="1" indent="-342900">
              <a:buFont typeface="+mj-lt"/>
              <a:buAutoNum type="arabicPeriod"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746E83-E45C-4B33-B0C1-EA9C58668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02" y="2920482"/>
            <a:ext cx="11565170" cy="1704784"/>
          </a:xfrm>
          <a:prstGeom prst="rect">
            <a:avLst/>
          </a:prstGeom>
        </p:spPr>
      </p:pic>
      <p:sp>
        <p:nvSpPr>
          <p:cNvPr id="9" name="Right Brace 8">
            <a:extLst>
              <a:ext uri="{FF2B5EF4-FFF2-40B4-BE49-F238E27FC236}">
                <a16:creationId xmlns:a16="http://schemas.microsoft.com/office/drawing/2014/main" id="{52DEC6A0-18CA-437F-A4CA-C4D6B015A034}"/>
              </a:ext>
            </a:extLst>
          </p:cNvPr>
          <p:cNvSpPr/>
          <p:nvPr/>
        </p:nvSpPr>
        <p:spPr>
          <a:xfrm rot="5400000">
            <a:off x="6274875" y="2115288"/>
            <a:ext cx="150921" cy="828894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ED0C3B7-D3E6-47E3-8AAE-9ACCC481503D}"/>
              </a:ext>
            </a:extLst>
          </p:cNvPr>
          <p:cNvCxnSpPr>
            <a:cxnSpLocks/>
          </p:cNvCxnSpPr>
          <p:nvPr/>
        </p:nvCxnSpPr>
        <p:spPr>
          <a:xfrm flipH="1">
            <a:off x="3778618" y="2631658"/>
            <a:ext cx="2571717" cy="1043700"/>
          </a:xfrm>
          <a:prstGeom prst="straightConnector1">
            <a:avLst/>
          </a:prstGeom>
          <a:ln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34">
            <a:extLst>
              <a:ext uri="{FF2B5EF4-FFF2-40B4-BE49-F238E27FC236}">
                <a16:creationId xmlns:a16="http://schemas.microsoft.com/office/drawing/2014/main" id="{49147233-AEAB-4280-BE03-AB6B9F253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6144825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HINT</a:t>
            </a:r>
            <a:r>
              <a:rPr lang="en-GB" sz="1400" dirty="0">
                <a:latin typeface="Times New Roman" pitchFamily="18" charset="0"/>
                <a:cs typeface="Times New Roman" pitchFamily="18" charset="0"/>
              </a:rPr>
              <a:t>: Variables should be standardised before initiating the algorithm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71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70B6F0D-E766-411A-9A75-6DC52DFCAEF3}"/>
              </a:ext>
            </a:extLst>
          </p:cNvPr>
          <p:cNvSpPr txBox="1">
            <a:spLocks noChangeArrowheads="1"/>
          </p:cNvSpPr>
          <p:nvPr/>
        </p:nvSpPr>
        <p:spPr>
          <a:xfrm>
            <a:off x="3157870" y="0"/>
            <a:ext cx="9034130" cy="1143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>Mean-Shift</a:t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AFFB8E7F-CF41-4B11-B3C3-A1F976ADA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57F9E00A-3BC8-48FA-B81D-79F535EA19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5992426"/>
            <a:ext cx="12192000" cy="27373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B8773825-6E4C-4EEA-8CBA-6CC2AA3E1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</a:t>
            </a:r>
            <a:r>
              <a:rPr lang="en-GB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8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6CE1DF53-F87F-4055-82CC-985B7635F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7963" y="625377"/>
            <a:ext cx="309499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>
                <a:solidFill>
                  <a:srgbClr val="A50021"/>
                </a:solidFill>
                <a:latin typeface="Times New Roman" pitchFamily="18" charset="0"/>
              </a:rPr>
              <a:t>Algorithm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822A995-3B2E-496C-BC2B-A1D8BC21F664}"/>
              </a:ext>
            </a:extLst>
          </p:cNvPr>
          <p:cNvSpPr txBox="1">
            <a:spLocks/>
          </p:cNvSpPr>
          <p:nvPr/>
        </p:nvSpPr>
        <p:spPr>
          <a:xfrm>
            <a:off x="609601" y="1311076"/>
            <a:ext cx="6781501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Procedure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select randomly a point (black dot)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radius depending on the kernel density (grey-shaded area)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iterative process of sliding the circular window towards a higher-density region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iterations are terminated when convergence is achieved (no additional points are added to the kernel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steps 1-4 are performed for numerous sliding circular windows</a:t>
            </a:r>
          </a:p>
          <a:p>
            <a:pPr marL="800100" lvl="1" indent="-342900">
              <a:buFont typeface="+mj-lt"/>
              <a:buAutoNum type="arabicPeriod"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D346D88-0FC8-40F3-9DC5-F7AA2F2C25F5}"/>
              </a:ext>
            </a:extLst>
          </p:cNvPr>
          <p:cNvSpPr/>
          <p:nvPr/>
        </p:nvSpPr>
        <p:spPr>
          <a:xfrm>
            <a:off x="9579935" y="1967026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D0BCDA4-D4B1-4FE0-A845-08F345B80F1D}"/>
              </a:ext>
            </a:extLst>
          </p:cNvPr>
          <p:cNvSpPr/>
          <p:nvPr/>
        </p:nvSpPr>
        <p:spPr>
          <a:xfrm>
            <a:off x="9732335" y="2119426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668E9B8-64E5-4EEC-A084-7CB6BF3D7137}"/>
              </a:ext>
            </a:extLst>
          </p:cNvPr>
          <p:cNvSpPr/>
          <p:nvPr/>
        </p:nvSpPr>
        <p:spPr>
          <a:xfrm>
            <a:off x="9503924" y="2317900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F5F913F-CF4B-45BF-8007-5C9CD18C1589}"/>
              </a:ext>
            </a:extLst>
          </p:cNvPr>
          <p:cNvSpPr/>
          <p:nvPr/>
        </p:nvSpPr>
        <p:spPr>
          <a:xfrm>
            <a:off x="9987448" y="1896627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7DF19E0-AE72-49F4-9784-8338F59168DD}"/>
              </a:ext>
            </a:extLst>
          </p:cNvPr>
          <p:cNvSpPr/>
          <p:nvPr/>
        </p:nvSpPr>
        <p:spPr>
          <a:xfrm>
            <a:off x="9838661" y="2417347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884144C-A73F-4C70-8239-B23DF8DD8A7A}"/>
              </a:ext>
            </a:extLst>
          </p:cNvPr>
          <p:cNvSpPr/>
          <p:nvPr/>
        </p:nvSpPr>
        <p:spPr>
          <a:xfrm>
            <a:off x="10022202" y="2241685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17774EF-4473-4B99-8CE5-B9B2EBB755B9}"/>
              </a:ext>
            </a:extLst>
          </p:cNvPr>
          <p:cNvSpPr/>
          <p:nvPr/>
        </p:nvSpPr>
        <p:spPr>
          <a:xfrm>
            <a:off x="10245040" y="2018371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EB05652-5555-4469-B84D-5F79DB0536C3}"/>
              </a:ext>
            </a:extLst>
          </p:cNvPr>
          <p:cNvSpPr/>
          <p:nvPr/>
        </p:nvSpPr>
        <p:spPr>
          <a:xfrm>
            <a:off x="10173398" y="2439438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31C259B-C2A7-4989-A9ED-A4D6A17997B5}"/>
              </a:ext>
            </a:extLst>
          </p:cNvPr>
          <p:cNvSpPr/>
          <p:nvPr/>
        </p:nvSpPr>
        <p:spPr>
          <a:xfrm>
            <a:off x="9884735" y="2271826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8AFCFB2-F795-4502-B053-61EB6F8E11DB}"/>
              </a:ext>
            </a:extLst>
          </p:cNvPr>
          <p:cNvSpPr/>
          <p:nvPr/>
        </p:nvSpPr>
        <p:spPr>
          <a:xfrm>
            <a:off x="10037135" y="2424226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E66BA90-1DD8-4A10-A583-C5F09D160872}"/>
              </a:ext>
            </a:extLst>
          </p:cNvPr>
          <p:cNvSpPr/>
          <p:nvPr/>
        </p:nvSpPr>
        <p:spPr>
          <a:xfrm>
            <a:off x="10118102" y="2617627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4C29E85-CF03-49F8-89B0-985DCF0644C7}"/>
              </a:ext>
            </a:extLst>
          </p:cNvPr>
          <p:cNvSpPr/>
          <p:nvPr/>
        </p:nvSpPr>
        <p:spPr>
          <a:xfrm>
            <a:off x="10287948" y="2215155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92CF5C0-698A-4601-A0C0-FAC71F9555A8}"/>
              </a:ext>
            </a:extLst>
          </p:cNvPr>
          <p:cNvSpPr/>
          <p:nvPr/>
        </p:nvSpPr>
        <p:spPr>
          <a:xfrm>
            <a:off x="10334243" y="2402551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5A55E8A-F0AE-465B-AD91-BF450DBBF61B}"/>
              </a:ext>
            </a:extLst>
          </p:cNvPr>
          <p:cNvSpPr/>
          <p:nvPr/>
        </p:nvSpPr>
        <p:spPr>
          <a:xfrm>
            <a:off x="9902302" y="2060131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FC062F1-65DA-4600-B24A-36AB7FDE6B48}"/>
              </a:ext>
            </a:extLst>
          </p:cNvPr>
          <p:cNvSpPr/>
          <p:nvPr/>
        </p:nvSpPr>
        <p:spPr>
          <a:xfrm>
            <a:off x="9645778" y="2567430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BB8A213-2648-4E07-B8CC-777DFD207B48}"/>
              </a:ext>
            </a:extLst>
          </p:cNvPr>
          <p:cNvSpPr/>
          <p:nvPr/>
        </p:nvSpPr>
        <p:spPr>
          <a:xfrm>
            <a:off x="9944987" y="2672617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4AB5CE9-5DC5-49BA-9A83-C2315ADF01D1}"/>
              </a:ext>
            </a:extLst>
          </p:cNvPr>
          <p:cNvSpPr/>
          <p:nvPr/>
        </p:nvSpPr>
        <p:spPr>
          <a:xfrm>
            <a:off x="10339802" y="2574190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8397BBF-8F95-4018-B484-F6EAC547728D}"/>
              </a:ext>
            </a:extLst>
          </p:cNvPr>
          <p:cNvSpPr/>
          <p:nvPr/>
        </p:nvSpPr>
        <p:spPr>
          <a:xfrm>
            <a:off x="10244196" y="2775100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9206310-B769-4672-AA48-E55BD5C30269}"/>
              </a:ext>
            </a:extLst>
          </p:cNvPr>
          <p:cNvSpPr/>
          <p:nvPr/>
        </p:nvSpPr>
        <p:spPr>
          <a:xfrm>
            <a:off x="10490242" y="2711156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B077A16-6E6B-4DEA-A94C-878269416C41}"/>
              </a:ext>
            </a:extLst>
          </p:cNvPr>
          <p:cNvSpPr/>
          <p:nvPr/>
        </p:nvSpPr>
        <p:spPr>
          <a:xfrm>
            <a:off x="10634631" y="2317459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55BD360-599A-4F7A-ACAD-FFF7F9266E19}"/>
              </a:ext>
            </a:extLst>
          </p:cNvPr>
          <p:cNvSpPr/>
          <p:nvPr/>
        </p:nvSpPr>
        <p:spPr>
          <a:xfrm>
            <a:off x="10567407" y="2071534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1E5D8DD-BF02-4917-900C-9307E734BE00}"/>
              </a:ext>
            </a:extLst>
          </p:cNvPr>
          <p:cNvSpPr/>
          <p:nvPr/>
        </p:nvSpPr>
        <p:spPr>
          <a:xfrm>
            <a:off x="10578188" y="2495883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B6C0BBF-F898-4479-894C-F5A199A1D8E5}"/>
              </a:ext>
            </a:extLst>
          </p:cNvPr>
          <p:cNvSpPr/>
          <p:nvPr/>
        </p:nvSpPr>
        <p:spPr>
          <a:xfrm>
            <a:off x="10455970" y="2249723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54686EE-69B5-4D3E-BEF9-033E5E2A65CB}"/>
              </a:ext>
            </a:extLst>
          </p:cNvPr>
          <p:cNvSpPr/>
          <p:nvPr/>
        </p:nvSpPr>
        <p:spPr>
          <a:xfrm>
            <a:off x="10427548" y="1957953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F1F36AE-ADEA-4FB4-A9A1-4575CFBB6F57}"/>
              </a:ext>
            </a:extLst>
          </p:cNvPr>
          <p:cNvSpPr/>
          <p:nvPr/>
        </p:nvSpPr>
        <p:spPr>
          <a:xfrm>
            <a:off x="10227917" y="1814372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3FAC71F-E1F4-47B9-BF94-2DA303940A01}"/>
              </a:ext>
            </a:extLst>
          </p:cNvPr>
          <p:cNvSpPr/>
          <p:nvPr/>
        </p:nvSpPr>
        <p:spPr>
          <a:xfrm>
            <a:off x="9576446" y="4260449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D3E7C4D-BFAD-4705-A9C4-C0BE3DBC8FAE}"/>
              </a:ext>
            </a:extLst>
          </p:cNvPr>
          <p:cNvSpPr/>
          <p:nvPr/>
        </p:nvSpPr>
        <p:spPr>
          <a:xfrm>
            <a:off x="9728846" y="4412849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A6FB025-B39B-4F7C-B860-41132828CEF1}"/>
              </a:ext>
            </a:extLst>
          </p:cNvPr>
          <p:cNvSpPr/>
          <p:nvPr/>
        </p:nvSpPr>
        <p:spPr>
          <a:xfrm>
            <a:off x="9500435" y="4611323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EEE31B5-4028-4BC2-9B4D-400663397B77}"/>
              </a:ext>
            </a:extLst>
          </p:cNvPr>
          <p:cNvSpPr/>
          <p:nvPr/>
        </p:nvSpPr>
        <p:spPr>
          <a:xfrm>
            <a:off x="9983959" y="4190050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4A5D26B-9684-4E11-AF45-FFB8340E029D}"/>
              </a:ext>
            </a:extLst>
          </p:cNvPr>
          <p:cNvSpPr/>
          <p:nvPr/>
        </p:nvSpPr>
        <p:spPr>
          <a:xfrm>
            <a:off x="9835172" y="4710770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CEA2391-C6F4-43A4-8DA0-226EB21609BD}"/>
              </a:ext>
            </a:extLst>
          </p:cNvPr>
          <p:cNvSpPr/>
          <p:nvPr/>
        </p:nvSpPr>
        <p:spPr>
          <a:xfrm>
            <a:off x="10018713" y="4535108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E9F11CC-3C0B-485D-B281-1B6E6A6DE76E}"/>
              </a:ext>
            </a:extLst>
          </p:cNvPr>
          <p:cNvSpPr/>
          <p:nvPr/>
        </p:nvSpPr>
        <p:spPr>
          <a:xfrm>
            <a:off x="10241551" y="4311794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7C38F99-91EF-417B-A107-D4D45D5D397B}"/>
              </a:ext>
            </a:extLst>
          </p:cNvPr>
          <p:cNvSpPr/>
          <p:nvPr/>
        </p:nvSpPr>
        <p:spPr>
          <a:xfrm>
            <a:off x="10169909" y="4732861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7B62CD4-862E-4178-A30C-2B70BA5459C2}"/>
              </a:ext>
            </a:extLst>
          </p:cNvPr>
          <p:cNvSpPr/>
          <p:nvPr/>
        </p:nvSpPr>
        <p:spPr>
          <a:xfrm>
            <a:off x="9881246" y="4565249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4C4C066-6A40-423A-A118-D4B203C045AE}"/>
              </a:ext>
            </a:extLst>
          </p:cNvPr>
          <p:cNvSpPr/>
          <p:nvPr/>
        </p:nvSpPr>
        <p:spPr>
          <a:xfrm>
            <a:off x="10033646" y="4717649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5E195BC-A23C-43DD-88D7-BA9EB6B29E58}"/>
              </a:ext>
            </a:extLst>
          </p:cNvPr>
          <p:cNvSpPr/>
          <p:nvPr/>
        </p:nvSpPr>
        <p:spPr>
          <a:xfrm>
            <a:off x="10114613" y="4911050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E5015E9-261C-4413-A637-93B3B521C779}"/>
              </a:ext>
            </a:extLst>
          </p:cNvPr>
          <p:cNvSpPr/>
          <p:nvPr/>
        </p:nvSpPr>
        <p:spPr>
          <a:xfrm>
            <a:off x="10284459" y="4508578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72F75426-3083-4DAF-AB90-DB04396EEDA1}"/>
              </a:ext>
            </a:extLst>
          </p:cNvPr>
          <p:cNvSpPr/>
          <p:nvPr/>
        </p:nvSpPr>
        <p:spPr>
          <a:xfrm>
            <a:off x="10330754" y="4695974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18CDBEC9-86F5-4824-9840-EC4185043117}"/>
              </a:ext>
            </a:extLst>
          </p:cNvPr>
          <p:cNvSpPr/>
          <p:nvPr/>
        </p:nvSpPr>
        <p:spPr>
          <a:xfrm>
            <a:off x="9898813" y="4353554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A7D221C-2298-4A1E-90E6-DBB179DB192E}"/>
              </a:ext>
            </a:extLst>
          </p:cNvPr>
          <p:cNvSpPr/>
          <p:nvPr/>
        </p:nvSpPr>
        <p:spPr>
          <a:xfrm>
            <a:off x="9642289" y="4860853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1B22A87B-584C-4A80-BCBB-7289B8C745E4}"/>
              </a:ext>
            </a:extLst>
          </p:cNvPr>
          <p:cNvSpPr/>
          <p:nvPr/>
        </p:nvSpPr>
        <p:spPr>
          <a:xfrm>
            <a:off x="9941498" y="4966040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4537BFB-00ED-4C3D-9FA8-B6F551B78D98}"/>
              </a:ext>
            </a:extLst>
          </p:cNvPr>
          <p:cNvSpPr/>
          <p:nvPr/>
        </p:nvSpPr>
        <p:spPr>
          <a:xfrm>
            <a:off x="10336313" y="4867613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02C8072-A9F7-440E-A72A-958162179BDF}"/>
              </a:ext>
            </a:extLst>
          </p:cNvPr>
          <p:cNvSpPr/>
          <p:nvPr/>
        </p:nvSpPr>
        <p:spPr>
          <a:xfrm>
            <a:off x="10240707" y="5068523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2C5A62A-B866-467B-970D-6F861CBE7D66}"/>
              </a:ext>
            </a:extLst>
          </p:cNvPr>
          <p:cNvSpPr/>
          <p:nvPr/>
        </p:nvSpPr>
        <p:spPr>
          <a:xfrm>
            <a:off x="10486753" y="5004579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A5B5ADE3-FAB8-4366-BD80-71EDA8299B3F}"/>
              </a:ext>
            </a:extLst>
          </p:cNvPr>
          <p:cNvSpPr/>
          <p:nvPr/>
        </p:nvSpPr>
        <p:spPr>
          <a:xfrm>
            <a:off x="10631142" y="4610882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234CDB2-2163-4941-90AC-A1C15B0AA852}"/>
              </a:ext>
            </a:extLst>
          </p:cNvPr>
          <p:cNvSpPr/>
          <p:nvPr/>
        </p:nvSpPr>
        <p:spPr>
          <a:xfrm>
            <a:off x="10563918" y="4364957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FD29CA0-6B43-4A03-A0AA-452809FAC8F2}"/>
              </a:ext>
            </a:extLst>
          </p:cNvPr>
          <p:cNvSpPr/>
          <p:nvPr/>
        </p:nvSpPr>
        <p:spPr>
          <a:xfrm>
            <a:off x="10574699" y="4789306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C569CFD8-05FA-485C-80D5-6C8A42C06144}"/>
              </a:ext>
            </a:extLst>
          </p:cNvPr>
          <p:cNvSpPr/>
          <p:nvPr/>
        </p:nvSpPr>
        <p:spPr>
          <a:xfrm>
            <a:off x="10452481" y="4543146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94F8272-6086-45F9-B923-F4A43B1032D1}"/>
              </a:ext>
            </a:extLst>
          </p:cNvPr>
          <p:cNvSpPr/>
          <p:nvPr/>
        </p:nvSpPr>
        <p:spPr>
          <a:xfrm>
            <a:off x="10424059" y="4251376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AC308F5-BCEA-4D60-B859-21993BC05721}"/>
              </a:ext>
            </a:extLst>
          </p:cNvPr>
          <p:cNvSpPr/>
          <p:nvPr/>
        </p:nvSpPr>
        <p:spPr>
          <a:xfrm>
            <a:off x="10224428" y="4107795"/>
            <a:ext cx="106326" cy="106326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952E237-DDDB-4979-A686-EB4E6B55E390}"/>
              </a:ext>
            </a:extLst>
          </p:cNvPr>
          <p:cNvSpPr/>
          <p:nvPr/>
        </p:nvSpPr>
        <p:spPr>
          <a:xfrm>
            <a:off x="9770805" y="1715023"/>
            <a:ext cx="532660" cy="481525"/>
          </a:xfrm>
          <a:prstGeom prst="ellipse">
            <a:avLst/>
          </a:prstGeom>
          <a:solidFill>
            <a:schemeClr val="bg2">
              <a:lumMod val="9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9B039E2A-DCD2-4822-B7E9-5F7F1C0C7E77}"/>
              </a:ext>
            </a:extLst>
          </p:cNvPr>
          <p:cNvSpPr/>
          <p:nvPr/>
        </p:nvSpPr>
        <p:spPr>
          <a:xfrm>
            <a:off x="9983972" y="1902623"/>
            <a:ext cx="106326" cy="10632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507EF7-A848-480B-B69D-484F27A39A9E}"/>
              </a:ext>
            </a:extLst>
          </p:cNvPr>
          <p:cNvSpPr txBox="1"/>
          <p:nvPr/>
        </p:nvSpPr>
        <p:spPr>
          <a:xfrm>
            <a:off x="8719291" y="1175343"/>
            <a:ext cx="234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randomly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chosen point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E5A4B3D-19BB-4AEE-82EB-0C0BAE57D72B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9891824" y="1544675"/>
            <a:ext cx="116804" cy="301105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9A27C70-9E5E-4FB0-8825-1D1CEB1EA082}"/>
              </a:ext>
            </a:extLst>
          </p:cNvPr>
          <p:cNvCxnSpPr>
            <a:cxnSpLocks/>
          </p:cNvCxnSpPr>
          <p:nvPr/>
        </p:nvCxnSpPr>
        <p:spPr>
          <a:xfrm>
            <a:off x="8754951" y="1780514"/>
            <a:ext cx="1143875" cy="140184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6C68A7DD-4F2E-4CA9-AD0A-635055CCC61E}"/>
              </a:ext>
            </a:extLst>
          </p:cNvPr>
          <p:cNvSpPr txBox="1"/>
          <p:nvPr/>
        </p:nvSpPr>
        <p:spPr>
          <a:xfrm>
            <a:off x="8217186" y="146004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density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D799051B-647A-4959-9285-9669F9434FF9}"/>
              </a:ext>
            </a:extLst>
          </p:cNvPr>
          <p:cNvSpPr/>
          <p:nvPr/>
        </p:nvSpPr>
        <p:spPr>
          <a:xfrm>
            <a:off x="9681821" y="4180303"/>
            <a:ext cx="532660" cy="481525"/>
          </a:xfrm>
          <a:prstGeom prst="ellipse">
            <a:avLst/>
          </a:prstGeom>
          <a:solidFill>
            <a:schemeClr val="bg2">
              <a:lumMod val="9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B609474-A1EB-4756-8364-F635DAF1AA96}"/>
              </a:ext>
            </a:extLst>
          </p:cNvPr>
          <p:cNvSpPr/>
          <p:nvPr/>
        </p:nvSpPr>
        <p:spPr>
          <a:xfrm>
            <a:off x="9894988" y="4367903"/>
            <a:ext cx="106326" cy="10632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20F005-3352-44A3-B681-7B6F0E3371C1}"/>
              </a:ext>
            </a:extLst>
          </p:cNvPr>
          <p:cNvSpPr txBox="1"/>
          <p:nvPr/>
        </p:nvSpPr>
        <p:spPr>
          <a:xfrm>
            <a:off x="8026437" y="3795413"/>
            <a:ext cx="2289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towards a higher-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density region</a:t>
            </a:r>
          </a:p>
        </p:txBody>
      </p:sp>
    </p:spTree>
    <p:extLst>
      <p:ext uri="{BB962C8B-B14F-4D97-AF65-F5344CB8AC3E}">
        <p14:creationId xmlns:p14="http://schemas.microsoft.com/office/powerpoint/2010/main" val="4658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70B6F0D-E766-411A-9A75-6DC52DFCAEF3}"/>
              </a:ext>
            </a:extLst>
          </p:cNvPr>
          <p:cNvSpPr txBox="1">
            <a:spLocks noChangeArrowheads="1"/>
          </p:cNvSpPr>
          <p:nvPr/>
        </p:nvSpPr>
        <p:spPr>
          <a:xfrm>
            <a:off x="3157870" y="0"/>
            <a:ext cx="9034130" cy="1143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>Blurring Mean-Shift</a:t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AFFB8E7F-CF41-4B11-B3C3-A1F976ADA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57F9E00A-3BC8-48FA-B81D-79F535EA19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5992426"/>
            <a:ext cx="12192000" cy="27373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B8773825-6E4C-4EEA-8CBA-6CC2AA3E1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</a:t>
            </a:r>
            <a:r>
              <a:rPr lang="en-GB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8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6CE1DF53-F87F-4055-82CC-985B7635F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7963" y="625377"/>
            <a:ext cx="309499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>
                <a:solidFill>
                  <a:srgbClr val="A50021"/>
                </a:solidFill>
                <a:latin typeface="Times New Roman" pitchFamily="18" charset="0"/>
              </a:rPr>
              <a:t>Recent Development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822A995-3B2E-496C-BC2B-A1D8BC21F664}"/>
              </a:ext>
            </a:extLst>
          </p:cNvPr>
          <p:cNvSpPr txBox="1">
            <a:spLocks/>
          </p:cNvSpPr>
          <p:nvPr/>
        </p:nvSpPr>
        <p:spPr>
          <a:xfrm>
            <a:off x="609602" y="1311076"/>
            <a:ext cx="5382826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Advantages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much faster than the standard mean-shift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converges to local centroids</a:t>
            </a:r>
          </a:p>
          <a:p>
            <a:pPr marL="800100" lvl="1" indent="-342900">
              <a:buFont typeface="+mj-lt"/>
              <a:buAutoNum type="arabicPeriod"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Problems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asymptotic bias depending on the design of smoothing components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CCB07A8-5443-4148-96E4-413CB4E5B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2612" y="1768377"/>
            <a:ext cx="4668964" cy="2750598"/>
          </a:xfrm>
          <a:prstGeom prst="rect">
            <a:avLst/>
          </a:prstGeom>
        </p:spPr>
      </p:pic>
      <p:sp>
        <p:nvSpPr>
          <p:cNvPr id="9" name="Text Box 34">
            <a:extLst>
              <a:ext uri="{FF2B5EF4-FFF2-40B4-BE49-F238E27FC236}">
                <a16:creationId xmlns:a16="http://schemas.microsoft.com/office/drawing/2014/main" id="{84290EB8-9475-4D91-81B3-7053EA94A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6144825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400" dirty="0">
                <a:latin typeface="Times New Roman" pitchFamily="18" charset="0"/>
                <a:cs typeface="Times New Roman" pitchFamily="18" charset="0"/>
              </a:rPr>
              <a:t>M. A. </a:t>
            </a:r>
            <a:r>
              <a:rPr lang="en-GB" sz="1400" dirty="0" err="1">
                <a:latin typeface="Times New Roman" pitchFamily="18" charset="0"/>
                <a:cs typeface="Times New Roman" pitchFamily="18" charset="0"/>
              </a:rPr>
              <a:t>Carreira-Perpinan</a:t>
            </a:r>
            <a:r>
              <a:rPr lang="en-GB" sz="1400" dirty="0">
                <a:latin typeface="Times New Roman" pitchFamily="18" charset="0"/>
                <a:cs typeface="Times New Roman" pitchFamily="18" charset="0"/>
              </a:rPr>
              <a:t>, Generalised Blurring Mean-Shift Algorithms for Nonparametric Clustering, 2008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FE5443-CC91-40E6-A1FD-77721E62085C}"/>
              </a:ext>
            </a:extLst>
          </p:cNvPr>
          <p:cNvSpPr txBox="1"/>
          <p:nvPr/>
        </p:nvSpPr>
        <p:spPr>
          <a:xfrm>
            <a:off x="6297229" y="1311076"/>
            <a:ext cx="1202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</a:p>
        </p:txBody>
      </p:sp>
    </p:spTree>
    <p:extLst>
      <p:ext uri="{BB962C8B-B14F-4D97-AF65-F5344CB8AC3E}">
        <p14:creationId xmlns:p14="http://schemas.microsoft.com/office/powerpoint/2010/main" val="30826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306</Words>
  <Application>Microsoft Office PowerPoint</Application>
  <PresentationFormat>Widescreen</PresentationFormat>
  <Paragraphs>126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Jacek WALLUSCH</dc:creator>
  <cp:lastModifiedBy>Jacek WALLUSCH</cp:lastModifiedBy>
  <cp:revision>24</cp:revision>
  <dcterms:created xsi:type="dcterms:W3CDTF">2019-01-03T09:43:59Z</dcterms:created>
  <dcterms:modified xsi:type="dcterms:W3CDTF">2019-01-03T16:01:00Z</dcterms:modified>
</cp:coreProperties>
</file>